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54"/>
  </p:notesMasterIdLst>
  <p:handoutMasterIdLst>
    <p:handoutMasterId r:id="rId55"/>
  </p:handoutMasterIdLst>
  <p:sldIdLst>
    <p:sldId id="388" r:id="rId5"/>
    <p:sldId id="440" r:id="rId6"/>
    <p:sldId id="441" r:id="rId7"/>
    <p:sldId id="386" r:id="rId8"/>
    <p:sldId id="390" r:id="rId9"/>
    <p:sldId id="427" r:id="rId10"/>
    <p:sldId id="428" r:id="rId11"/>
    <p:sldId id="391" r:id="rId12"/>
    <p:sldId id="366" r:id="rId13"/>
    <p:sldId id="334" r:id="rId14"/>
    <p:sldId id="393" r:id="rId15"/>
    <p:sldId id="394" r:id="rId16"/>
    <p:sldId id="395" r:id="rId17"/>
    <p:sldId id="263" r:id="rId18"/>
    <p:sldId id="396" r:id="rId19"/>
    <p:sldId id="404" r:id="rId20"/>
    <p:sldId id="256" r:id="rId21"/>
    <p:sldId id="257" r:id="rId22"/>
    <p:sldId id="258" r:id="rId23"/>
    <p:sldId id="259" r:id="rId24"/>
    <p:sldId id="260" r:id="rId25"/>
    <p:sldId id="261" r:id="rId26"/>
    <p:sldId id="262" r:id="rId27"/>
    <p:sldId id="403" r:id="rId28"/>
    <p:sldId id="356" r:id="rId29"/>
    <p:sldId id="298" r:id="rId30"/>
    <p:sldId id="398" r:id="rId31"/>
    <p:sldId id="436" r:id="rId32"/>
    <p:sldId id="432" r:id="rId33"/>
    <p:sldId id="423" r:id="rId34"/>
    <p:sldId id="424" r:id="rId35"/>
    <p:sldId id="269" r:id="rId36"/>
    <p:sldId id="278" r:id="rId37"/>
    <p:sldId id="413" r:id="rId38"/>
    <p:sldId id="412" r:id="rId39"/>
    <p:sldId id="282" r:id="rId40"/>
    <p:sldId id="417" r:id="rId41"/>
    <p:sldId id="304" r:id="rId42"/>
    <p:sldId id="434" r:id="rId43"/>
    <p:sldId id="425" r:id="rId44"/>
    <p:sldId id="293" r:id="rId45"/>
    <p:sldId id="418" r:id="rId46"/>
    <p:sldId id="420" r:id="rId47"/>
    <p:sldId id="433" r:id="rId48"/>
    <p:sldId id="365" r:id="rId49"/>
    <p:sldId id="422" r:id="rId50"/>
    <p:sldId id="435" r:id="rId51"/>
    <p:sldId id="438" r:id="rId52"/>
    <p:sldId id="439" r:id="rId53"/>
  </p:sldIdLst>
  <p:sldSz cx="12192000" cy="6858000"/>
  <p:notesSz cx="6888163" cy="10018713"/>
  <p:photoAlbum/>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88" autoAdjust="0"/>
    <p:restoredTop sz="86410" autoAdjust="0"/>
  </p:normalViewPr>
  <p:slideViewPr>
    <p:cSldViewPr snapToGrid="0">
      <p:cViewPr varScale="1">
        <p:scale>
          <a:sx n="113" d="100"/>
          <a:sy n="113" d="100"/>
        </p:scale>
        <p:origin x="252" y="96"/>
      </p:cViewPr>
      <p:guideLst/>
    </p:cSldViewPr>
  </p:slideViewPr>
  <p:outlineViewPr>
    <p:cViewPr>
      <p:scale>
        <a:sx n="33" d="100"/>
        <a:sy n="33" d="100"/>
      </p:scale>
      <p:origin x="0" y="-2484"/>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91" d="100"/>
          <a:sy n="91" d="100"/>
        </p:scale>
        <p:origin x="374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6DDEAC-3906-463B-90F9-25CF216A98B4}"/>
              </a:ext>
            </a:extLst>
          </p:cNvPr>
          <p:cNvSpPr>
            <a:spLocks noGrp="1"/>
          </p:cNvSpPr>
          <p:nvPr>
            <p:ph type="hdr" sz="quarter"/>
          </p:nvPr>
        </p:nvSpPr>
        <p:spPr>
          <a:xfrm>
            <a:off x="1" y="2"/>
            <a:ext cx="2984500" cy="501650"/>
          </a:xfrm>
          <a:prstGeom prst="rect">
            <a:avLst/>
          </a:prstGeom>
        </p:spPr>
        <p:txBody>
          <a:bodyPr vert="horz" lIns="91430" tIns="45714" rIns="91430" bIns="45714" rtlCol="0"/>
          <a:lstStyle>
            <a:lvl1pPr algn="l">
              <a:defRPr sz="1200"/>
            </a:lvl1pPr>
          </a:lstStyle>
          <a:p>
            <a:endParaRPr lang="en-GB"/>
          </a:p>
        </p:txBody>
      </p:sp>
      <p:sp>
        <p:nvSpPr>
          <p:cNvPr id="3" name="Date Placeholder 2">
            <a:extLst>
              <a:ext uri="{FF2B5EF4-FFF2-40B4-BE49-F238E27FC236}">
                <a16:creationId xmlns:a16="http://schemas.microsoft.com/office/drawing/2014/main" id="{4686362A-8A2D-40F5-B271-73BF261641B2}"/>
              </a:ext>
            </a:extLst>
          </p:cNvPr>
          <p:cNvSpPr>
            <a:spLocks noGrp="1"/>
          </p:cNvSpPr>
          <p:nvPr>
            <p:ph type="dt" sz="quarter" idx="1"/>
          </p:nvPr>
        </p:nvSpPr>
        <p:spPr>
          <a:xfrm>
            <a:off x="3902075" y="2"/>
            <a:ext cx="2984500" cy="501650"/>
          </a:xfrm>
          <a:prstGeom prst="rect">
            <a:avLst/>
          </a:prstGeom>
        </p:spPr>
        <p:txBody>
          <a:bodyPr vert="horz" lIns="91430" tIns="45714" rIns="91430" bIns="45714" rtlCol="0"/>
          <a:lstStyle>
            <a:lvl1pPr algn="r">
              <a:defRPr sz="1200"/>
            </a:lvl1pPr>
          </a:lstStyle>
          <a:p>
            <a:fld id="{8664CEE3-3049-4A08-AC4C-A0E197AE9CE3}" type="datetimeFigureOut">
              <a:rPr lang="en-GB" smtClean="0"/>
              <a:t>03/05/2026</a:t>
            </a:fld>
            <a:endParaRPr lang="en-GB"/>
          </a:p>
        </p:txBody>
      </p:sp>
      <p:sp>
        <p:nvSpPr>
          <p:cNvPr id="4" name="Footer Placeholder 3">
            <a:extLst>
              <a:ext uri="{FF2B5EF4-FFF2-40B4-BE49-F238E27FC236}">
                <a16:creationId xmlns:a16="http://schemas.microsoft.com/office/drawing/2014/main" id="{6AA59C46-4A6A-4AD6-AE77-4195E7D69F2C}"/>
              </a:ext>
            </a:extLst>
          </p:cNvPr>
          <p:cNvSpPr>
            <a:spLocks noGrp="1"/>
          </p:cNvSpPr>
          <p:nvPr>
            <p:ph type="ftr" sz="quarter" idx="2"/>
          </p:nvPr>
        </p:nvSpPr>
        <p:spPr>
          <a:xfrm>
            <a:off x="1" y="9517065"/>
            <a:ext cx="2984500" cy="501650"/>
          </a:xfrm>
          <a:prstGeom prst="rect">
            <a:avLst/>
          </a:prstGeom>
        </p:spPr>
        <p:txBody>
          <a:bodyPr vert="horz" lIns="91430" tIns="45714" rIns="91430" bIns="45714"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FA4DBC44-0AF4-4564-9B88-00831DF58FE0}"/>
              </a:ext>
            </a:extLst>
          </p:cNvPr>
          <p:cNvSpPr>
            <a:spLocks noGrp="1"/>
          </p:cNvSpPr>
          <p:nvPr>
            <p:ph type="sldNum" sz="quarter" idx="3"/>
          </p:nvPr>
        </p:nvSpPr>
        <p:spPr>
          <a:xfrm>
            <a:off x="3902075" y="9517065"/>
            <a:ext cx="2984500" cy="501650"/>
          </a:xfrm>
          <a:prstGeom prst="rect">
            <a:avLst/>
          </a:prstGeom>
        </p:spPr>
        <p:txBody>
          <a:bodyPr vert="horz" lIns="91430" tIns="45714" rIns="91430" bIns="45714" rtlCol="0" anchor="b"/>
          <a:lstStyle>
            <a:lvl1pPr algn="r">
              <a:defRPr sz="1200"/>
            </a:lvl1pPr>
          </a:lstStyle>
          <a:p>
            <a:fld id="{9733C087-17B8-45FE-8887-26CF95540EDA}" type="slidenum">
              <a:rPr lang="en-GB" smtClean="0"/>
              <a:t>‹#›</a:t>
            </a:fld>
            <a:endParaRPr lang="en-GB"/>
          </a:p>
        </p:txBody>
      </p:sp>
    </p:spTree>
    <p:extLst>
      <p:ext uri="{BB962C8B-B14F-4D97-AF65-F5344CB8AC3E}">
        <p14:creationId xmlns:p14="http://schemas.microsoft.com/office/powerpoint/2010/main" val="1407856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2984500" cy="501650"/>
          </a:xfrm>
          <a:prstGeom prst="rect">
            <a:avLst/>
          </a:prstGeom>
        </p:spPr>
        <p:txBody>
          <a:bodyPr vert="horz" lIns="91430" tIns="45714" rIns="91430" bIns="45714" rtlCol="0"/>
          <a:lstStyle>
            <a:lvl1pPr algn="l">
              <a:defRPr sz="1200"/>
            </a:lvl1pPr>
          </a:lstStyle>
          <a:p>
            <a:endParaRPr lang="en-GB"/>
          </a:p>
        </p:txBody>
      </p:sp>
      <p:sp>
        <p:nvSpPr>
          <p:cNvPr id="3" name="Date Placeholder 2"/>
          <p:cNvSpPr>
            <a:spLocks noGrp="1"/>
          </p:cNvSpPr>
          <p:nvPr>
            <p:ph type="dt" idx="1"/>
          </p:nvPr>
        </p:nvSpPr>
        <p:spPr>
          <a:xfrm>
            <a:off x="3902075" y="3"/>
            <a:ext cx="2984500" cy="501650"/>
          </a:xfrm>
          <a:prstGeom prst="rect">
            <a:avLst/>
          </a:prstGeom>
        </p:spPr>
        <p:txBody>
          <a:bodyPr vert="horz" lIns="91430" tIns="45714" rIns="91430" bIns="45714" rtlCol="0"/>
          <a:lstStyle>
            <a:lvl1pPr algn="r">
              <a:defRPr sz="1200"/>
            </a:lvl1pPr>
          </a:lstStyle>
          <a:p>
            <a:fld id="{7C89A856-A641-452F-8BB2-A0C8B4267E46}" type="datetimeFigureOut">
              <a:rPr lang="en-GB" smtClean="0"/>
              <a:t>03/05/2026</a:t>
            </a:fld>
            <a:endParaRPr lang="en-GB"/>
          </a:p>
        </p:txBody>
      </p:sp>
      <p:sp>
        <p:nvSpPr>
          <p:cNvPr id="4" name="Slide Image Placeholder 3"/>
          <p:cNvSpPr>
            <a:spLocks noGrp="1" noRot="1" noChangeAspect="1"/>
          </p:cNvSpPr>
          <p:nvPr>
            <p:ph type="sldImg" idx="2"/>
          </p:nvPr>
        </p:nvSpPr>
        <p:spPr>
          <a:xfrm>
            <a:off x="438150" y="1250950"/>
            <a:ext cx="6011863" cy="3382963"/>
          </a:xfrm>
          <a:prstGeom prst="rect">
            <a:avLst/>
          </a:prstGeom>
          <a:noFill/>
          <a:ln w="12700">
            <a:solidFill>
              <a:prstClr val="black"/>
            </a:solidFill>
          </a:ln>
        </p:spPr>
        <p:txBody>
          <a:bodyPr vert="horz" lIns="91430" tIns="45714" rIns="91430" bIns="45714" rtlCol="0" anchor="ctr"/>
          <a:lstStyle/>
          <a:p>
            <a:endParaRPr lang="en-GB"/>
          </a:p>
        </p:txBody>
      </p:sp>
      <p:sp>
        <p:nvSpPr>
          <p:cNvPr id="5" name="Notes Placeholder 4"/>
          <p:cNvSpPr>
            <a:spLocks noGrp="1"/>
          </p:cNvSpPr>
          <p:nvPr>
            <p:ph type="body" sz="quarter" idx="3"/>
          </p:nvPr>
        </p:nvSpPr>
        <p:spPr>
          <a:xfrm>
            <a:off x="688982" y="4821241"/>
            <a:ext cx="5510213" cy="3944936"/>
          </a:xfrm>
          <a:prstGeom prst="rect">
            <a:avLst/>
          </a:prstGeom>
        </p:spPr>
        <p:txBody>
          <a:bodyPr vert="horz" lIns="91430" tIns="45714" rIns="91430" bIns="457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517065"/>
            <a:ext cx="2984500" cy="501650"/>
          </a:xfrm>
          <a:prstGeom prst="rect">
            <a:avLst/>
          </a:prstGeom>
        </p:spPr>
        <p:txBody>
          <a:bodyPr vert="horz" lIns="91430" tIns="45714" rIns="91430" bIns="45714" rtlCol="0" anchor="b"/>
          <a:lstStyle>
            <a:lvl1pPr algn="l">
              <a:defRPr sz="1200"/>
            </a:lvl1pPr>
          </a:lstStyle>
          <a:p>
            <a:endParaRPr lang="en-GB"/>
          </a:p>
        </p:txBody>
      </p:sp>
      <p:sp>
        <p:nvSpPr>
          <p:cNvPr id="8" name="Slide Number Placeholder 7">
            <a:extLst>
              <a:ext uri="{FF2B5EF4-FFF2-40B4-BE49-F238E27FC236}">
                <a16:creationId xmlns:a16="http://schemas.microsoft.com/office/drawing/2014/main" id="{EFB1AD9A-B635-4886-8A6E-16ACABDF75C8}"/>
              </a:ext>
            </a:extLst>
          </p:cNvPr>
          <p:cNvSpPr>
            <a:spLocks noGrp="1"/>
          </p:cNvSpPr>
          <p:nvPr>
            <p:ph type="sldNum" sz="quarter" idx="5"/>
          </p:nvPr>
        </p:nvSpPr>
        <p:spPr>
          <a:xfrm>
            <a:off x="3902075" y="9517065"/>
            <a:ext cx="2984500" cy="501650"/>
          </a:xfrm>
          <a:prstGeom prst="rect">
            <a:avLst/>
          </a:prstGeom>
        </p:spPr>
        <p:txBody>
          <a:bodyPr vert="horz" lIns="91430" tIns="45714" rIns="91430" bIns="45714" rtlCol="0" anchor="b"/>
          <a:lstStyle>
            <a:lvl1pPr algn="r">
              <a:defRPr sz="1200"/>
            </a:lvl1pPr>
          </a:lstStyle>
          <a:p>
            <a:fld id="{2460D8E1-88A7-4A33-88A8-8596091F08BF}" type="slidenum">
              <a:rPr lang="en-GB" smtClean="0"/>
              <a:t>‹#›</a:t>
            </a:fld>
            <a:endParaRPr lang="en-GB"/>
          </a:p>
        </p:txBody>
      </p:sp>
    </p:spTree>
    <p:extLst>
      <p:ext uri="{BB962C8B-B14F-4D97-AF65-F5344CB8AC3E}">
        <p14:creationId xmlns:p14="http://schemas.microsoft.com/office/powerpoint/2010/main" val="3121540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t>Hello! I’m Andy Taylor.</a:t>
            </a:r>
          </a:p>
          <a:p>
            <a:pPr algn="just"/>
            <a:endParaRPr lang="en-GB" dirty="0"/>
          </a:p>
          <a:p>
            <a:pPr algn="just"/>
            <a:r>
              <a:rPr lang="en-GB" dirty="0"/>
              <a:t>Welcome to this guided overview of the tax and postal systems for newspapers in Austria between 1789 and 1922.</a:t>
            </a:r>
          </a:p>
          <a:p>
            <a:pPr algn="just"/>
            <a:endParaRPr lang="en-GB" sz="1000" dirty="0"/>
          </a:p>
          <a:p>
            <a:pPr algn="just"/>
            <a:r>
              <a:rPr lang="en-GB" b="1" dirty="0"/>
              <a:t>Liebe </a:t>
            </a:r>
            <a:r>
              <a:rPr lang="en-GB" b="1" dirty="0" err="1"/>
              <a:t>Kolleginnen</a:t>
            </a:r>
            <a:r>
              <a:rPr lang="en-GB" b="1" dirty="0"/>
              <a:t> und </a:t>
            </a:r>
            <a:r>
              <a:rPr lang="en-GB" b="1" dirty="0" err="1"/>
              <a:t>Kollegen</a:t>
            </a:r>
            <a:r>
              <a:rPr lang="en-GB" b="1" dirty="0"/>
              <a:t>! </a:t>
            </a:r>
            <a:r>
              <a:rPr lang="en-GB" b="1" dirty="0" err="1"/>
              <a:t>Herzlich</a:t>
            </a:r>
            <a:r>
              <a:rPr lang="en-GB" b="1" dirty="0"/>
              <a:t> </a:t>
            </a:r>
            <a:r>
              <a:rPr lang="en-GB" b="1" dirty="0" err="1"/>
              <a:t>willkommen</a:t>
            </a:r>
            <a:r>
              <a:rPr lang="en-GB" b="1" dirty="0"/>
              <a:t> </a:t>
            </a:r>
            <a:r>
              <a:rPr lang="en-GB" b="1" dirty="0" err="1"/>
              <a:t>zu</a:t>
            </a:r>
            <a:r>
              <a:rPr lang="en-GB" b="1" dirty="0"/>
              <a:t> </a:t>
            </a:r>
            <a:r>
              <a:rPr lang="en-GB" b="1" dirty="0" err="1"/>
              <a:t>dem</a:t>
            </a:r>
            <a:r>
              <a:rPr lang="en-GB" b="1" dirty="0"/>
              <a:t> </a:t>
            </a:r>
            <a:r>
              <a:rPr lang="en-GB" b="1" dirty="0" err="1"/>
              <a:t>Vortrag</a:t>
            </a:r>
            <a:r>
              <a:rPr lang="en-GB" b="1" dirty="0"/>
              <a:t>! Das </a:t>
            </a:r>
            <a:r>
              <a:rPr lang="en-GB" b="1" dirty="0" err="1"/>
              <a:t>Thema</a:t>
            </a:r>
            <a:r>
              <a:rPr lang="en-GB" b="1" dirty="0"/>
              <a:t> </a:t>
            </a:r>
            <a:r>
              <a:rPr lang="en-GB" b="1" dirty="0" err="1"/>
              <a:t>heute</a:t>
            </a:r>
            <a:r>
              <a:rPr lang="en-GB" b="1" dirty="0"/>
              <a:t> </a:t>
            </a:r>
            <a:r>
              <a:rPr lang="en-GB" b="1" dirty="0" err="1"/>
              <a:t>ist</a:t>
            </a:r>
            <a:r>
              <a:rPr lang="en-GB" b="1" dirty="0"/>
              <a:t> die </a:t>
            </a:r>
            <a:r>
              <a:rPr lang="en-GB" b="1" dirty="0" err="1"/>
              <a:t>Entwicklung</a:t>
            </a:r>
            <a:r>
              <a:rPr lang="en-GB" b="1" dirty="0"/>
              <a:t> der </a:t>
            </a:r>
            <a:r>
              <a:rPr lang="en-GB" b="1" dirty="0" err="1"/>
              <a:t>Zeitungsstempel</a:t>
            </a:r>
            <a:r>
              <a:rPr lang="en-GB" b="1" dirty="0"/>
              <a:t> und der Zeitungs-</a:t>
            </a:r>
            <a:r>
              <a:rPr lang="en-GB" b="1" dirty="0" err="1"/>
              <a:t>Stempelmarken</a:t>
            </a:r>
            <a:r>
              <a:rPr lang="en-GB" b="1" dirty="0"/>
              <a:t>, in der Kaiserlich Königlich </a:t>
            </a:r>
            <a:r>
              <a:rPr lang="en-GB" b="1" dirty="0" err="1"/>
              <a:t>Monarchie</a:t>
            </a:r>
            <a:r>
              <a:rPr lang="en-GB" b="1" dirty="0"/>
              <a:t> und </a:t>
            </a:r>
            <a:r>
              <a:rPr lang="en-GB" b="1" dirty="0" err="1"/>
              <a:t>danach</a:t>
            </a:r>
            <a:r>
              <a:rPr lang="en-GB" b="1" dirty="0"/>
              <a:t>.</a:t>
            </a:r>
          </a:p>
          <a:p>
            <a:pPr algn="just"/>
            <a:r>
              <a:rPr lang="en-GB" dirty="0"/>
              <a:t> </a:t>
            </a:r>
          </a:p>
          <a:p>
            <a:pPr algn="just"/>
            <a:r>
              <a:rPr lang="en-GB" dirty="0"/>
              <a:t>I’ve tried to select the key topics. The details are in the display. I’ve treated everything in chronological order in this presentation and in the display. I found it necessary – as well as interesting – to delve into the various laws, rules, regulations, instructions etc. that controlled everything.  </a:t>
            </a:r>
          </a:p>
          <a:p>
            <a:pPr algn="just"/>
            <a:endParaRPr lang="en-GB" sz="1000" dirty="0"/>
          </a:p>
          <a:p>
            <a:pPr algn="just"/>
            <a:r>
              <a:rPr lang="en-GB" dirty="0"/>
              <a:t>I do of course send my minions to scour the recycling bins of central Europe, so the condition of the exhibits is not always what you'd hope for. However, you may notice on much of the Czech material pairs of holes about 12mm apart. The previous owner had stapled the items to his backing sheets.</a:t>
            </a:r>
            <a:endParaRPr lang="en-GB" sz="12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a:xfrm>
            <a:off x="3902075" y="9517065"/>
            <a:ext cx="2984500" cy="501650"/>
          </a:xfrm>
          <a:prstGeom prst="rect">
            <a:avLst/>
          </a:prstGeom>
        </p:spPr>
        <p:txBody>
          <a:bodyPr/>
          <a:lstStyle/>
          <a:p>
            <a:fld id="{CCF71D79-1BE3-47F0-A0C8-4D9277D1D351}" type="slidenum">
              <a:rPr lang="en-GB" smtClean="0"/>
              <a:t>1</a:t>
            </a:fld>
            <a:endParaRPr lang="en-GB" dirty="0"/>
          </a:p>
        </p:txBody>
      </p:sp>
    </p:spTree>
    <p:extLst>
      <p:ext uri="{BB962C8B-B14F-4D97-AF65-F5344CB8AC3E}">
        <p14:creationId xmlns:p14="http://schemas.microsoft.com/office/powerpoint/2010/main" val="281118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Self-runs.</a:t>
            </a:r>
          </a:p>
          <a:p>
            <a:endParaRPr lang="en-GB" u="sng" dirty="0"/>
          </a:p>
          <a:p>
            <a:endParaRPr lang="en-GB" u="sng" dirty="0"/>
          </a:p>
          <a:p>
            <a:r>
              <a:rPr lang="en-GB" dirty="0"/>
              <a:t>This big!</a:t>
            </a:r>
          </a:p>
        </p:txBody>
      </p:sp>
      <p:sp>
        <p:nvSpPr>
          <p:cNvPr id="4" name="Slide Number Placeholder 3"/>
          <p:cNvSpPr>
            <a:spLocks noGrp="1"/>
          </p:cNvSpPr>
          <p:nvPr>
            <p:ph type="sldNum" sz="quarter" idx="5"/>
          </p:nvPr>
        </p:nvSpPr>
        <p:spPr>
          <a:xfrm>
            <a:off x="3902075" y="9517065"/>
            <a:ext cx="2984500" cy="501650"/>
          </a:xfrm>
          <a:prstGeom prst="rect">
            <a:avLst/>
          </a:prstGeom>
        </p:spPr>
        <p:txBody>
          <a:bodyPr/>
          <a:lstStyle/>
          <a:p>
            <a:fld id="{CCF71D79-1BE3-47F0-A0C8-4D9277D1D351}" type="slidenum">
              <a:rPr lang="en-GB" smtClean="0"/>
              <a:t>10</a:t>
            </a:fld>
            <a:endParaRPr lang="en-GB"/>
          </a:p>
        </p:txBody>
      </p:sp>
    </p:spTree>
    <p:extLst>
      <p:ext uri="{BB962C8B-B14F-4D97-AF65-F5344CB8AC3E}">
        <p14:creationId xmlns:p14="http://schemas.microsoft.com/office/powerpoint/2010/main" val="4274324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1">
              <a:defRPr/>
            </a:pPr>
            <a:r>
              <a:rPr lang="en-GB" altLang="en-US" u="sng" dirty="0">
                <a:cs typeface="Times New Roman" panose="02020603050405020304" pitchFamily="18" charset="0"/>
              </a:rPr>
              <a:t>Click for next</a:t>
            </a:r>
          </a:p>
          <a:p>
            <a:pPr defTabSz="914301">
              <a:defRPr/>
            </a:pPr>
            <a:endParaRPr lang="en-GB" altLang="en-US" dirty="0">
              <a:cs typeface="Times New Roman" panose="02020603050405020304" pitchFamily="18" charset="0"/>
            </a:endParaRPr>
          </a:p>
          <a:p>
            <a:pPr defTabSz="914301">
              <a:defRPr/>
            </a:pPr>
            <a:r>
              <a:rPr lang="en-GB" altLang="en-US" sz="1400" dirty="0">
                <a:cs typeface="Times New Roman" panose="02020603050405020304" pitchFamily="18" charset="0"/>
              </a:rPr>
              <a:t>From April/May 1790 to 1791,  newspaper tax was shown by a coat-of-arms in circle with letters </a:t>
            </a:r>
            <a:r>
              <a:rPr lang="en-GB" altLang="en-US" sz="1400" b="1" dirty="0">
                <a:cs typeface="Times New Roman" panose="02020603050405020304" pitchFamily="18" charset="0"/>
              </a:rPr>
              <a:t>Z S</a:t>
            </a:r>
            <a:r>
              <a:rPr lang="en-GB" altLang="en-US" sz="1400" dirty="0">
                <a:cs typeface="Times New Roman" panose="02020603050405020304" pitchFamily="18" charset="0"/>
              </a:rPr>
              <a:t> – no reason for this change has been found. Maybe another Josef-initiative?</a:t>
            </a:r>
          </a:p>
          <a:p>
            <a:pPr defTabSz="914301">
              <a:defRPr/>
            </a:pPr>
            <a:endParaRPr lang="en-GB" altLang="en-US" sz="1400" dirty="0">
              <a:cs typeface="Times New Roman" panose="02020603050405020304" pitchFamily="18" charset="0"/>
            </a:endParaRPr>
          </a:p>
          <a:p>
            <a:pPr defTabSz="914301">
              <a:defRPr/>
            </a:pPr>
            <a:r>
              <a:rPr lang="en-GB" altLang="en-US" sz="1400" dirty="0">
                <a:cs typeface="Times New Roman" panose="02020603050405020304" pitchFamily="18" charset="0"/>
              </a:rPr>
              <a:t>Prague also tried a signet with </a:t>
            </a:r>
            <a:r>
              <a:rPr lang="en-GB" altLang="en-US" sz="1400" b="1" dirty="0">
                <a:cs typeface="Times New Roman" panose="02020603050405020304" pitchFamily="18" charset="0"/>
              </a:rPr>
              <a:t>B S </a:t>
            </a:r>
            <a:r>
              <a:rPr lang="en-GB" altLang="en-US" sz="1400" dirty="0">
                <a:cs typeface="Times New Roman" panose="02020603050405020304" pitchFamily="18" charset="0"/>
              </a:rPr>
              <a:t>for Brochures. Didn’t catch on, and there’s only two copies known, both in museums.</a:t>
            </a:r>
          </a:p>
          <a:p>
            <a:endParaRPr lang="en-GB" dirty="0"/>
          </a:p>
        </p:txBody>
      </p:sp>
      <p:sp>
        <p:nvSpPr>
          <p:cNvPr id="4" name="Slide Number Placeholder 3"/>
          <p:cNvSpPr>
            <a:spLocks noGrp="1"/>
          </p:cNvSpPr>
          <p:nvPr>
            <p:ph type="sldNum" sz="quarter" idx="5"/>
          </p:nvPr>
        </p:nvSpPr>
        <p:spPr>
          <a:xfrm>
            <a:off x="3902075" y="9517065"/>
            <a:ext cx="2984500" cy="501650"/>
          </a:xfrm>
          <a:prstGeom prst="rect">
            <a:avLst/>
          </a:prstGeom>
        </p:spPr>
        <p:txBody>
          <a:bodyPr/>
          <a:lstStyle/>
          <a:p>
            <a:fld id="{CCF71D79-1BE3-47F0-A0C8-4D9277D1D351}" type="slidenum">
              <a:rPr lang="en-GB" smtClean="0"/>
              <a:t>11</a:t>
            </a:fld>
            <a:endParaRPr lang="en-GB"/>
          </a:p>
        </p:txBody>
      </p:sp>
    </p:spTree>
    <p:extLst>
      <p:ext uri="{BB962C8B-B14F-4D97-AF65-F5344CB8AC3E}">
        <p14:creationId xmlns:p14="http://schemas.microsoft.com/office/powerpoint/2010/main" val="2876885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latin typeface="Calibri" panose="020F0502020204030204" pitchFamily="34" charset="0"/>
                <a:ea typeface="Times New Roman" panose="02020603050405020304" pitchFamily="18" charset="0"/>
                <a:cs typeface="Calibri" panose="020F0502020204030204" pitchFamily="34" charset="0"/>
              </a:rPr>
              <a:t>Click for next</a:t>
            </a:r>
          </a:p>
          <a:p>
            <a:endParaRPr lang="en-GB" dirty="0">
              <a:latin typeface="Calibri" panose="020F0502020204030204" pitchFamily="34" charset="0"/>
              <a:ea typeface="Times New Roman" panose="02020603050405020304" pitchFamily="18" charset="0"/>
              <a:cs typeface="Calibri" panose="020F0502020204030204" pitchFamily="34" charset="0"/>
            </a:endParaRPr>
          </a:p>
          <a:p>
            <a:r>
              <a:rPr lang="en-GB" sz="1400" dirty="0">
                <a:latin typeface="Calibri" panose="020F0502020204030204" pitchFamily="34" charset="0"/>
                <a:ea typeface="Times New Roman" panose="02020603050405020304" pitchFamily="18" charset="0"/>
                <a:cs typeface="Calibri" panose="020F0502020204030204" pitchFamily="34" charset="0"/>
              </a:rPr>
              <a:t>Accusations of a “tax on knowledge” and “interference with Press freedom” led to more and more exemptions. O</a:t>
            </a:r>
            <a:r>
              <a:rPr lang="en-GB" sz="1400" dirty="0">
                <a:latin typeface="Calibri" panose="020F0502020204030204" pitchFamily="34" charset="0"/>
                <a:ea typeface="Calibri" panose="020F0502020204030204" pitchFamily="34" charset="0"/>
                <a:cs typeface="Calibri" panose="020F0502020204030204" pitchFamily="34" charset="0"/>
              </a:rPr>
              <a:t>n 12 July 1789 scientific journals were exempted, on 28 February 1790 folk-songs, in September 1791 original newspapers. By 1792, the tax was effectively abolished.</a:t>
            </a:r>
            <a:endParaRPr lang="en-GB" sz="1400" dirty="0"/>
          </a:p>
          <a:p>
            <a:endParaRPr lang="en-GB" dirty="0"/>
          </a:p>
        </p:txBody>
      </p:sp>
      <p:sp>
        <p:nvSpPr>
          <p:cNvPr id="4" name="Slide Number Placeholder 3"/>
          <p:cNvSpPr>
            <a:spLocks noGrp="1"/>
          </p:cNvSpPr>
          <p:nvPr>
            <p:ph type="sldNum" sz="quarter" idx="5"/>
          </p:nvPr>
        </p:nvSpPr>
        <p:spPr>
          <a:xfrm>
            <a:off x="3902075" y="9517065"/>
            <a:ext cx="2984500" cy="501650"/>
          </a:xfrm>
          <a:prstGeom prst="rect">
            <a:avLst/>
          </a:prstGeom>
        </p:spPr>
        <p:txBody>
          <a:bodyPr/>
          <a:lstStyle/>
          <a:p>
            <a:fld id="{CCF71D79-1BE3-47F0-A0C8-4D9277D1D351}" type="slidenum">
              <a:rPr lang="en-GB" smtClean="0"/>
              <a:t>12</a:t>
            </a:fld>
            <a:endParaRPr lang="en-GB"/>
          </a:p>
        </p:txBody>
      </p:sp>
    </p:spTree>
    <p:extLst>
      <p:ext uri="{BB962C8B-B14F-4D97-AF65-F5344CB8AC3E}">
        <p14:creationId xmlns:p14="http://schemas.microsoft.com/office/powerpoint/2010/main" val="3653647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8982" y="4821240"/>
            <a:ext cx="5510213" cy="4375310"/>
          </a:xfrm>
        </p:spPr>
        <p:txBody>
          <a:bodyPr/>
          <a:lstStyle/>
          <a:p>
            <a:pPr defTabSz="914301" eaLnBrk="0" fontAlgn="base" hangingPunct="0">
              <a:spcBef>
                <a:spcPct val="0"/>
              </a:spcBef>
              <a:spcAft>
                <a:spcPts val="600"/>
              </a:spcAft>
            </a:pPr>
            <a:r>
              <a:rPr lang="en-GB" altLang="en-US" u="sng" dirty="0">
                <a:ea typeface="Calibri" panose="020F0502020204030204" pitchFamily="34" charset="0"/>
                <a:cs typeface="Calibri" panose="020F0502020204030204" pitchFamily="34" charset="0"/>
              </a:rPr>
              <a:t>Click for next</a:t>
            </a:r>
          </a:p>
          <a:p>
            <a:pPr algn="just" eaLnBrk="0" fontAlgn="base" hangingPunct="0">
              <a:spcBef>
                <a:spcPct val="0"/>
              </a:spcBef>
              <a:spcAft>
                <a:spcPts val="1200"/>
              </a:spcAft>
            </a:pPr>
            <a:r>
              <a:rPr lang="en-GB" altLang="en-US" sz="1400" dirty="0">
                <a:ea typeface="Calibri" panose="020F0502020204030204" pitchFamily="34" charset="0"/>
                <a:cs typeface="Calibri" panose="020F0502020204030204" pitchFamily="34" charset="0"/>
              </a:rPr>
              <a:t>The tax returned in 1803. A starting date of 1 March for the restored tax is given by Frankl and attributed to a </a:t>
            </a:r>
            <a:r>
              <a:rPr lang="en-GB" altLang="en-US" sz="1400" dirty="0" err="1">
                <a:ea typeface="Calibri" panose="020F0502020204030204" pitchFamily="34" charset="0"/>
                <a:cs typeface="Calibri" panose="020F0502020204030204" pitchFamily="34" charset="0"/>
              </a:rPr>
              <a:t>Hofkammerdekret</a:t>
            </a:r>
            <a:r>
              <a:rPr lang="en-GB" altLang="en-US" sz="1400" dirty="0">
                <a:ea typeface="Calibri" panose="020F0502020204030204" pitchFamily="34" charset="0"/>
                <a:cs typeface="Calibri" panose="020F0502020204030204" pitchFamily="34" charset="0"/>
              </a:rPr>
              <a:t>, but the Austrian State Archive has no trace of this document! This is quite normal – they would have been handwritten, not catalogued, and are probably </a:t>
            </a:r>
            <a:r>
              <a:rPr lang="en-GB" sz="1400" dirty="0"/>
              <a:t>in the bottom drawer of a locked filing cabinet stuck in a disused lavatory with a sign on the door saying ‘Beware of the Leopard”.</a:t>
            </a:r>
            <a:endParaRPr lang="en-GB" altLang="en-US" sz="1400" dirty="0">
              <a:ea typeface="Calibri" panose="020F0502020204030204" pitchFamily="34" charset="0"/>
              <a:cs typeface="Calibri" panose="020F0502020204030204" pitchFamily="34" charset="0"/>
            </a:endParaRPr>
          </a:p>
          <a:p>
            <a:pPr algn="just" defTabSz="914301" eaLnBrk="0" fontAlgn="base" hangingPunct="0">
              <a:spcBef>
                <a:spcPct val="0"/>
              </a:spcBef>
              <a:spcAft>
                <a:spcPts val="1200"/>
              </a:spcAft>
            </a:pPr>
            <a:r>
              <a:rPr lang="en-GB" altLang="en-US" sz="1400" dirty="0">
                <a:ea typeface="Calibri" panose="020F0502020204030204" pitchFamily="34" charset="0"/>
                <a:cs typeface="Calibri" panose="020F0502020204030204" pitchFamily="34" charset="0"/>
              </a:rPr>
              <a:t>In the </a:t>
            </a:r>
            <a:r>
              <a:rPr lang="en-GB" altLang="en-US" sz="1400" dirty="0" err="1">
                <a:ea typeface="Calibri" panose="020F0502020204030204" pitchFamily="34" charset="0"/>
                <a:cs typeface="Calibri" panose="020F0502020204030204" pitchFamily="34" charset="0"/>
              </a:rPr>
              <a:t>Staempelpatent</a:t>
            </a:r>
            <a:r>
              <a:rPr lang="en-GB" altLang="en-US" sz="1400" dirty="0">
                <a:ea typeface="Calibri" panose="020F0502020204030204" pitchFamily="34" charset="0"/>
                <a:cs typeface="Calibri" panose="020F0502020204030204" pitchFamily="34" charset="0"/>
              </a:rPr>
              <a:t> of 5</a:t>
            </a:r>
            <a:r>
              <a:rPr lang="en-GB" altLang="en-US" sz="1400" baseline="30000" dirty="0">
                <a:ea typeface="Calibri" panose="020F0502020204030204" pitchFamily="34" charset="0"/>
                <a:cs typeface="Calibri" panose="020F0502020204030204" pitchFamily="34" charset="0"/>
              </a:rPr>
              <a:t>th</a:t>
            </a:r>
            <a:r>
              <a:rPr lang="en-GB" altLang="en-US" sz="1400" dirty="0">
                <a:ea typeface="Calibri" panose="020F0502020204030204" pitchFamily="34" charset="0"/>
                <a:cs typeface="Calibri" panose="020F0502020204030204" pitchFamily="34" charset="0"/>
              </a:rPr>
              <a:t> October 1802, the date of introduction is clearly stated as 1 January 1803. The rates were ½ kreuzer for inland newspapers smaller than 1 Bogen; 1 kreuzer if 1 Bogen or bigger. Foreign newspapers paid double these rates. The tax signet design was changed every year up to 1850, and the display contains at least one example for every year.</a:t>
            </a:r>
          </a:p>
        </p:txBody>
      </p:sp>
      <p:sp>
        <p:nvSpPr>
          <p:cNvPr id="4" name="Slide Number Placeholder 3"/>
          <p:cNvSpPr>
            <a:spLocks noGrp="1"/>
          </p:cNvSpPr>
          <p:nvPr>
            <p:ph type="sldNum" sz="quarter" idx="5"/>
          </p:nvPr>
        </p:nvSpPr>
        <p:spPr>
          <a:xfrm>
            <a:off x="3902075" y="9517065"/>
            <a:ext cx="2984500" cy="501650"/>
          </a:xfrm>
          <a:prstGeom prst="rect">
            <a:avLst/>
          </a:prstGeom>
        </p:spPr>
        <p:txBody>
          <a:bodyPr/>
          <a:lstStyle/>
          <a:p>
            <a:fld id="{CCF71D79-1BE3-47F0-A0C8-4D9277D1D351}" type="slidenum">
              <a:rPr lang="en-GB" smtClean="0"/>
              <a:t>13</a:t>
            </a:fld>
            <a:endParaRPr lang="en-GB" dirty="0"/>
          </a:p>
        </p:txBody>
      </p:sp>
    </p:spTree>
    <p:extLst>
      <p:ext uri="{BB962C8B-B14F-4D97-AF65-F5344CB8AC3E}">
        <p14:creationId xmlns:p14="http://schemas.microsoft.com/office/powerpoint/2010/main" val="405573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Click for next</a:t>
            </a:r>
          </a:p>
          <a:p>
            <a:endParaRPr lang="en-GB" dirty="0"/>
          </a:p>
          <a:p>
            <a:pPr algn="just"/>
            <a:r>
              <a:rPr lang="en-GB" sz="1400" dirty="0"/>
              <a:t>Napoleon’s army entered Vienna on 13 May 1809, remaining until 14 October. One minor effect of this can be seen on the masthead of the Wiener Zeitung for that year, which had the Austrian Eagle and Austrian octagonal tax signet until 6 May. When Napoleon appeared, the Austrian Government officials hid everything concerned with signetting, to prevent Napoleon getting the tax revenues.  However Napoleon played by his own rules, and simply introduced his own signet. The Austrians hadn’t thought of that!</a:t>
            </a:r>
          </a:p>
          <a:p>
            <a:pPr algn="just"/>
            <a:endParaRPr lang="en-GB" sz="1400" dirty="0"/>
          </a:p>
          <a:p>
            <a:endParaRPr lang="en-GB" dirty="0"/>
          </a:p>
        </p:txBody>
      </p:sp>
      <p:sp>
        <p:nvSpPr>
          <p:cNvPr id="4" name="Slide Number Placeholder 3"/>
          <p:cNvSpPr>
            <a:spLocks noGrp="1"/>
          </p:cNvSpPr>
          <p:nvPr>
            <p:ph type="sldNum" sz="quarter" idx="5"/>
          </p:nvPr>
        </p:nvSpPr>
        <p:spPr>
          <a:xfrm>
            <a:off x="3902075" y="9517065"/>
            <a:ext cx="2984500" cy="501650"/>
          </a:xfrm>
          <a:prstGeom prst="rect">
            <a:avLst/>
          </a:prstGeom>
        </p:spPr>
        <p:txBody>
          <a:bodyPr/>
          <a:lstStyle/>
          <a:p>
            <a:fld id="{CCF71D79-1BE3-47F0-A0C8-4D9277D1D351}" type="slidenum">
              <a:rPr lang="en-GB" smtClean="0"/>
              <a:t>14</a:t>
            </a:fld>
            <a:endParaRPr lang="en-GB"/>
          </a:p>
        </p:txBody>
      </p:sp>
    </p:spTree>
    <p:extLst>
      <p:ext uri="{BB962C8B-B14F-4D97-AF65-F5344CB8AC3E}">
        <p14:creationId xmlns:p14="http://schemas.microsoft.com/office/powerpoint/2010/main" val="3656576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Click for next</a:t>
            </a:r>
          </a:p>
          <a:p>
            <a:endParaRPr lang="en-GB" dirty="0"/>
          </a:p>
          <a:p>
            <a:pPr>
              <a:spcAft>
                <a:spcPts val="600"/>
              </a:spcAft>
            </a:pPr>
            <a:r>
              <a:rPr lang="en-GB" sz="1400" dirty="0"/>
              <a:t>“Specimen Signets”</a:t>
            </a:r>
          </a:p>
          <a:p>
            <a:pPr algn="just"/>
            <a:r>
              <a:rPr lang="en-GB" sz="1400" dirty="0"/>
              <a:t>Several collections exist comprising superbly-printed impressions of the year-dated newspaper signets, on stiff high-quality paper. They are basically identical, and definitely don’t appear to have been made over a 25-year period. One possibility is that each year the new signets were distributed and the old ones returned to Vienna; after 1850, copies of each were made before the signets were recycled as scrap metal; after 1918 these “came on to the philatelic market”.</a:t>
            </a:r>
          </a:p>
          <a:p>
            <a:endParaRPr lang="en-GB" sz="1400" dirty="0"/>
          </a:p>
          <a:p>
            <a:pPr defTabSz="914301">
              <a:defRPr/>
            </a:pPr>
            <a:r>
              <a:rPr lang="en-GB" sz="1400" dirty="0"/>
              <a:t>A collector might wish to obtain one copy of each dated signet for every year from all signetting offices. There were 3 signets each year from 1803 to 1841, and 2 from 1841 to 1850. There were 15 signetting offices. So you need 137 signets from each of 15 offices, a total of 2055. What-I-have is next – omitting the Gap Years which nobody has.</a:t>
            </a:r>
          </a:p>
          <a:p>
            <a:endParaRPr lang="en-GB" dirty="0"/>
          </a:p>
        </p:txBody>
      </p:sp>
      <p:sp>
        <p:nvSpPr>
          <p:cNvPr id="4" name="Slide Number Placeholder 3"/>
          <p:cNvSpPr>
            <a:spLocks noGrp="1"/>
          </p:cNvSpPr>
          <p:nvPr>
            <p:ph type="sldNum" sz="quarter" idx="5"/>
          </p:nvPr>
        </p:nvSpPr>
        <p:spPr>
          <a:xfrm>
            <a:off x="3902075" y="9517065"/>
            <a:ext cx="2984500" cy="501650"/>
          </a:xfrm>
          <a:prstGeom prst="rect">
            <a:avLst/>
          </a:prstGeom>
        </p:spPr>
        <p:txBody>
          <a:bodyPr/>
          <a:lstStyle/>
          <a:p>
            <a:fld id="{CCF71D79-1BE3-47F0-A0C8-4D9277D1D351}" type="slidenum">
              <a:rPr lang="en-GB" smtClean="0"/>
              <a:t>15</a:t>
            </a:fld>
            <a:endParaRPr lang="en-GB"/>
          </a:p>
        </p:txBody>
      </p:sp>
    </p:spTree>
    <p:extLst>
      <p:ext uri="{BB962C8B-B14F-4D97-AF65-F5344CB8AC3E}">
        <p14:creationId xmlns:p14="http://schemas.microsoft.com/office/powerpoint/2010/main" val="2686373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This scrolls across, then jumps to next slide.</a:t>
            </a:r>
          </a:p>
        </p:txBody>
      </p:sp>
      <p:sp>
        <p:nvSpPr>
          <p:cNvPr id="4" name="Slide Number Placeholder 3"/>
          <p:cNvSpPr>
            <a:spLocks noGrp="1"/>
          </p:cNvSpPr>
          <p:nvPr>
            <p:ph type="sldNum" sz="quarter" idx="5"/>
          </p:nvPr>
        </p:nvSpPr>
        <p:spPr>
          <a:xfrm>
            <a:off x="3902075" y="9517065"/>
            <a:ext cx="2984500" cy="501650"/>
          </a:xfrm>
          <a:prstGeom prst="rect">
            <a:avLst/>
          </a:prstGeom>
        </p:spPr>
        <p:txBody>
          <a:bodyPr/>
          <a:lstStyle/>
          <a:p>
            <a:fld id="{CCF71D79-1BE3-47F0-A0C8-4D9277D1D351}" type="slidenum">
              <a:rPr lang="en-GB" smtClean="0"/>
              <a:t>16</a:t>
            </a:fld>
            <a:endParaRPr lang="en-GB"/>
          </a:p>
        </p:txBody>
      </p:sp>
    </p:spTree>
    <p:extLst>
      <p:ext uri="{BB962C8B-B14F-4D97-AF65-F5344CB8AC3E}">
        <p14:creationId xmlns:p14="http://schemas.microsoft.com/office/powerpoint/2010/main" val="637450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8979" y="4953798"/>
            <a:ext cx="5510213" cy="3944936"/>
          </a:xfrm>
        </p:spPr>
        <p:txBody>
          <a:bodyPr/>
          <a:lstStyle/>
          <a:p>
            <a:r>
              <a:rPr lang="en-GB" u="sng" dirty="0"/>
              <a:t>Click for next </a:t>
            </a:r>
            <a:r>
              <a:rPr lang="en-GB" dirty="0"/>
              <a:t>– then it autoruns to green mercury</a:t>
            </a:r>
          </a:p>
          <a:p>
            <a:endParaRPr lang="en-GB" dirty="0"/>
          </a:p>
          <a:p>
            <a:r>
              <a:rPr lang="en-GB" sz="1400" dirty="0"/>
              <a:t>Ordering a paper is simple bureaucracy – and of course fully documented. Go to your Post Office and they will guide you through the process…</a:t>
            </a:r>
          </a:p>
        </p:txBody>
      </p:sp>
      <p:sp>
        <p:nvSpPr>
          <p:cNvPr id="4" name="Slide Number Placeholder 3"/>
          <p:cNvSpPr>
            <a:spLocks noGrp="1"/>
          </p:cNvSpPr>
          <p:nvPr>
            <p:ph type="sldNum" sz="quarter" idx="5"/>
          </p:nvPr>
        </p:nvSpPr>
        <p:spPr>
          <a:xfrm>
            <a:off x="3902075" y="9517065"/>
            <a:ext cx="2984500" cy="501650"/>
          </a:xfrm>
          <a:prstGeom prst="rect">
            <a:avLst/>
          </a:prstGeom>
        </p:spPr>
        <p:txBody>
          <a:bodyPr/>
          <a:lstStyle/>
          <a:p>
            <a:fld id="{CCF71D79-1BE3-47F0-A0C8-4D9277D1D351}" type="slidenum">
              <a:rPr lang="en-GB" smtClean="0"/>
              <a:t>17</a:t>
            </a:fld>
            <a:endParaRPr lang="en-GB"/>
          </a:p>
        </p:txBody>
      </p:sp>
    </p:spTree>
    <p:extLst>
      <p:ext uri="{BB962C8B-B14F-4D97-AF65-F5344CB8AC3E}">
        <p14:creationId xmlns:p14="http://schemas.microsoft.com/office/powerpoint/2010/main" val="3564198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autorun</a:t>
            </a:r>
          </a:p>
        </p:txBody>
      </p:sp>
      <p:sp>
        <p:nvSpPr>
          <p:cNvPr id="4" name="Slide Number Placeholder 3"/>
          <p:cNvSpPr>
            <a:spLocks noGrp="1"/>
          </p:cNvSpPr>
          <p:nvPr>
            <p:ph type="sldNum" sz="quarter" idx="5"/>
          </p:nvPr>
        </p:nvSpPr>
        <p:spPr>
          <a:xfrm>
            <a:off x="3902075" y="9517065"/>
            <a:ext cx="2984500" cy="501650"/>
          </a:xfrm>
          <a:prstGeom prst="rect">
            <a:avLst/>
          </a:prstGeom>
        </p:spPr>
        <p:txBody>
          <a:bodyPr/>
          <a:lstStyle/>
          <a:p>
            <a:fld id="{CCF71D79-1BE3-47F0-A0C8-4D9277D1D351}" type="slidenum">
              <a:rPr lang="en-GB" smtClean="0"/>
              <a:t>18</a:t>
            </a:fld>
            <a:endParaRPr lang="en-GB"/>
          </a:p>
        </p:txBody>
      </p:sp>
    </p:spTree>
    <p:extLst>
      <p:ext uri="{BB962C8B-B14F-4D97-AF65-F5344CB8AC3E}">
        <p14:creationId xmlns:p14="http://schemas.microsoft.com/office/powerpoint/2010/main" val="510808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autorun</a:t>
            </a:r>
          </a:p>
        </p:txBody>
      </p:sp>
      <p:sp>
        <p:nvSpPr>
          <p:cNvPr id="4" name="Slide Number Placeholder 3"/>
          <p:cNvSpPr>
            <a:spLocks noGrp="1"/>
          </p:cNvSpPr>
          <p:nvPr>
            <p:ph type="sldNum" sz="quarter" idx="5"/>
          </p:nvPr>
        </p:nvSpPr>
        <p:spPr>
          <a:xfrm>
            <a:off x="3902075" y="9517065"/>
            <a:ext cx="2984500" cy="501650"/>
          </a:xfrm>
          <a:prstGeom prst="rect">
            <a:avLst/>
          </a:prstGeom>
        </p:spPr>
        <p:txBody>
          <a:bodyPr/>
          <a:lstStyle/>
          <a:p>
            <a:fld id="{CCF71D79-1BE3-47F0-A0C8-4D9277D1D351}" type="slidenum">
              <a:rPr lang="en-GB" smtClean="0"/>
              <a:t>19</a:t>
            </a:fld>
            <a:endParaRPr lang="en-GB"/>
          </a:p>
        </p:txBody>
      </p:sp>
    </p:spTree>
    <p:extLst>
      <p:ext uri="{BB962C8B-B14F-4D97-AF65-F5344CB8AC3E}">
        <p14:creationId xmlns:p14="http://schemas.microsoft.com/office/powerpoint/2010/main" val="2406947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Click to move on</a:t>
            </a:r>
            <a:r>
              <a:rPr lang="en-GB" dirty="0"/>
              <a:t>.</a:t>
            </a:r>
          </a:p>
          <a:p>
            <a:endParaRPr lang="en-GB" dirty="0"/>
          </a:p>
          <a:p>
            <a:endParaRPr lang="en-GB" dirty="0"/>
          </a:p>
          <a:p>
            <a:pPr algn="ctr"/>
            <a:r>
              <a:rPr lang="en-GB" sz="4000" b="1" dirty="0">
                <a:latin typeface="Arial" panose="020B0604020202020204" pitchFamily="34" charset="0"/>
                <a:cs typeface="Arial" panose="020B0604020202020204" pitchFamily="34" charset="0"/>
              </a:rPr>
              <a:t>Contrasts … the vision</a:t>
            </a:r>
            <a:endParaRPr lang="en-GB" sz="2800" b="1"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CCF71D79-1BE3-47F0-A0C8-4D9277D1D351}" type="slidenum">
              <a:rPr lang="en-GB" smtClean="0"/>
              <a:t>2</a:t>
            </a:fld>
            <a:endParaRPr lang="en-GB" dirty="0"/>
          </a:p>
        </p:txBody>
      </p:sp>
    </p:spTree>
    <p:extLst>
      <p:ext uri="{BB962C8B-B14F-4D97-AF65-F5344CB8AC3E}">
        <p14:creationId xmlns:p14="http://schemas.microsoft.com/office/powerpoint/2010/main" val="2016570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autorun</a:t>
            </a:r>
          </a:p>
        </p:txBody>
      </p:sp>
      <p:sp>
        <p:nvSpPr>
          <p:cNvPr id="4" name="Slide Number Placeholder 3"/>
          <p:cNvSpPr>
            <a:spLocks noGrp="1"/>
          </p:cNvSpPr>
          <p:nvPr>
            <p:ph type="sldNum" sz="quarter" idx="5"/>
          </p:nvPr>
        </p:nvSpPr>
        <p:spPr>
          <a:xfrm>
            <a:off x="3902075" y="9517065"/>
            <a:ext cx="2984500" cy="501650"/>
          </a:xfrm>
          <a:prstGeom prst="rect">
            <a:avLst/>
          </a:prstGeom>
        </p:spPr>
        <p:txBody>
          <a:bodyPr/>
          <a:lstStyle/>
          <a:p>
            <a:fld id="{CCF71D79-1BE3-47F0-A0C8-4D9277D1D351}" type="slidenum">
              <a:rPr lang="en-GB" smtClean="0"/>
              <a:t>20</a:t>
            </a:fld>
            <a:endParaRPr lang="en-GB"/>
          </a:p>
        </p:txBody>
      </p:sp>
    </p:spTree>
    <p:extLst>
      <p:ext uri="{BB962C8B-B14F-4D97-AF65-F5344CB8AC3E}">
        <p14:creationId xmlns:p14="http://schemas.microsoft.com/office/powerpoint/2010/main" val="11392272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autorun</a:t>
            </a:r>
          </a:p>
        </p:txBody>
      </p:sp>
      <p:sp>
        <p:nvSpPr>
          <p:cNvPr id="4" name="Slide Number Placeholder 3"/>
          <p:cNvSpPr>
            <a:spLocks noGrp="1"/>
          </p:cNvSpPr>
          <p:nvPr>
            <p:ph type="sldNum" sz="quarter" idx="5"/>
          </p:nvPr>
        </p:nvSpPr>
        <p:spPr>
          <a:xfrm>
            <a:off x="3902075" y="9517065"/>
            <a:ext cx="2984500" cy="501650"/>
          </a:xfrm>
          <a:prstGeom prst="rect">
            <a:avLst/>
          </a:prstGeom>
        </p:spPr>
        <p:txBody>
          <a:bodyPr/>
          <a:lstStyle/>
          <a:p>
            <a:fld id="{CCF71D79-1BE3-47F0-A0C8-4D9277D1D351}" type="slidenum">
              <a:rPr lang="en-GB" smtClean="0"/>
              <a:t>21</a:t>
            </a:fld>
            <a:endParaRPr lang="en-GB"/>
          </a:p>
        </p:txBody>
      </p:sp>
    </p:spTree>
    <p:extLst>
      <p:ext uri="{BB962C8B-B14F-4D97-AF65-F5344CB8AC3E}">
        <p14:creationId xmlns:p14="http://schemas.microsoft.com/office/powerpoint/2010/main" val="3661333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autorun</a:t>
            </a:r>
          </a:p>
        </p:txBody>
      </p:sp>
      <p:sp>
        <p:nvSpPr>
          <p:cNvPr id="4" name="Slide Number Placeholder 3"/>
          <p:cNvSpPr>
            <a:spLocks noGrp="1"/>
          </p:cNvSpPr>
          <p:nvPr>
            <p:ph type="sldNum" sz="quarter" idx="5"/>
          </p:nvPr>
        </p:nvSpPr>
        <p:spPr>
          <a:xfrm>
            <a:off x="3902075" y="9517065"/>
            <a:ext cx="2984500" cy="501650"/>
          </a:xfrm>
          <a:prstGeom prst="rect">
            <a:avLst/>
          </a:prstGeom>
        </p:spPr>
        <p:txBody>
          <a:bodyPr/>
          <a:lstStyle/>
          <a:p>
            <a:fld id="{CCF71D79-1BE3-47F0-A0C8-4D9277D1D351}" type="slidenum">
              <a:rPr lang="en-GB" smtClean="0"/>
              <a:t>22</a:t>
            </a:fld>
            <a:endParaRPr lang="en-GB"/>
          </a:p>
        </p:txBody>
      </p:sp>
    </p:spTree>
    <p:extLst>
      <p:ext uri="{BB962C8B-B14F-4D97-AF65-F5344CB8AC3E}">
        <p14:creationId xmlns:p14="http://schemas.microsoft.com/office/powerpoint/2010/main" val="3051245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for next</a:t>
            </a:r>
          </a:p>
          <a:p>
            <a:endParaRPr lang="en-GB" dirty="0"/>
          </a:p>
          <a:p>
            <a:r>
              <a:rPr lang="en-GB" dirty="0"/>
              <a:t>Post Office would be near – or in – a café so having to go there was not necessarily bad.</a:t>
            </a:r>
          </a:p>
        </p:txBody>
      </p:sp>
      <p:sp>
        <p:nvSpPr>
          <p:cNvPr id="4" name="Slide Number Placeholder 3"/>
          <p:cNvSpPr>
            <a:spLocks noGrp="1"/>
          </p:cNvSpPr>
          <p:nvPr>
            <p:ph type="sldNum" sz="quarter" idx="5"/>
          </p:nvPr>
        </p:nvSpPr>
        <p:spPr>
          <a:xfrm>
            <a:off x="3902075" y="9517065"/>
            <a:ext cx="2984500" cy="501650"/>
          </a:xfrm>
          <a:prstGeom prst="rect">
            <a:avLst/>
          </a:prstGeom>
        </p:spPr>
        <p:txBody>
          <a:bodyPr/>
          <a:lstStyle/>
          <a:p>
            <a:fld id="{CCF71D79-1BE3-47F0-A0C8-4D9277D1D351}" type="slidenum">
              <a:rPr lang="en-GB" smtClean="0"/>
              <a:t>23</a:t>
            </a:fld>
            <a:endParaRPr lang="en-GB"/>
          </a:p>
        </p:txBody>
      </p:sp>
    </p:spTree>
    <p:extLst>
      <p:ext uri="{BB962C8B-B14F-4D97-AF65-F5344CB8AC3E}">
        <p14:creationId xmlns:p14="http://schemas.microsoft.com/office/powerpoint/2010/main" val="4213924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1">
              <a:defRPr/>
            </a:pPr>
            <a:r>
              <a:rPr lang="en-GB" sz="1400" u="sng" dirty="0"/>
              <a:t>Click for next</a:t>
            </a:r>
          </a:p>
          <a:p>
            <a:pPr defTabSz="914301">
              <a:defRPr/>
            </a:pPr>
            <a:endParaRPr lang="en-GB" sz="1400" dirty="0"/>
          </a:p>
          <a:p>
            <a:pPr defTabSz="914301">
              <a:defRPr/>
            </a:pPr>
            <a:r>
              <a:rPr lang="de-AT" sz="1400" dirty="0">
                <a:ea typeface="Times New Roman" panose="02020603050405020304" pitchFamily="18" charset="0"/>
                <a:cs typeface="Times New Roman" panose="02020603050405020304" pitchFamily="18" charset="0"/>
              </a:rPr>
              <a:t>The grovelling was part of Court Etiquette – based on that of Spain. Franz Joseph insisted on its strict observance.</a:t>
            </a:r>
          </a:p>
          <a:p>
            <a:pPr defTabSz="914301">
              <a:defRPr/>
            </a:pPr>
            <a:endParaRPr lang="de-AT" sz="1400" dirty="0">
              <a:ea typeface="Times New Roman" panose="02020603050405020304" pitchFamily="18" charset="0"/>
              <a:cs typeface="Times New Roman" panose="02020603050405020304" pitchFamily="18" charset="0"/>
            </a:endParaRPr>
          </a:p>
          <a:p>
            <a:pPr defTabSz="914301">
              <a:spcAft>
                <a:spcPts val="600"/>
              </a:spcAft>
              <a:defRPr/>
            </a:pPr>
            <a:r>
              <a:rPr lang="en-GB" sz="1400" dirty="0"/>
              <a:t>There had been a tariff reform in 1842, simplifying the rates. Von Bruck had sent a Dr Johannes Hertz on a study tour of foreign systems, including Bavaria, Belgium, and the new-fangled British. His report recommended adhesive postage stamps.</a:t>
            </a:r>
          </a:p>
          <a:p>
            <a:pPr>
              <a:spcAft>
                <a:spcPts val="600"/>
              </a:spcAft>
            </a:pPr>
            <a:endParaRPr lang="en-GB" dirty="0"/>
          </a:p>
          <a:p>
            <a:pPr defTabSz="914301">
              <a:defRPr/>
            </a:pPr>
            <a:endParaRPr lang="en-GB" dirty="0"/>
          </a:p>
          <a:p>
            <a:endParaRPr lang="en-GB" dirty="0"/>
          </a:p>
        </p:txBody>
      </p:sp>
      <p:sp>
        <p:nvSpPr>
          <p:cNvPr id="4" name="Slide Number Placeholder 3"/>
          <p:cNvSpPr>
            <a:spLocks noGrp="1"/>
          </p:cNvSpPr>
          <p:nvPr>
            <p:ph type="sldNum" sz="quarter" idx="5"/>
          </p:nvPr>
        </p:nvSpPr>
        <p:spPr>
          <a:xfrm>
            <a:off x="3902075" y="9517065"/>
            <a:ext cx="2984500" cy="501650"/>
          </a:xfrm>
          <a:prstGeom prst="rect">
            <a:avLst/>
          </a:prstGeom>
        </p:spPr>
        <p:txBody>
          <a:bodyPr/>
          <a:lstStyle/>
          <a:p>
            <a:fld id="{CCF71D79-1BE3-47F0-A0C8-4D9277D1D351}" type="slidenum">
              <a:rPr lang="en-GB" smtClean="0"/>
              <a:t>24</a:t>
            </a:fld>
            <a:endParaRPr lang="en-GB" dirty="0"/>
          </a:p>
        </p:txBody>
      </p:sp>
    </p:spTree>
    <p:extLst>
      <p:ext uri="{BB962C8B-B14F-4D97-AF65-F5344CB8AC3E}">
        <p14:creationId xmlns:p14="http://schemas.microsoft.com/office/powerpoint/2010/main" val="1711676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Click for next</a:t>
            </a:r>
          </a:p>
          <a:p>
            <a:endParaRPr lang="en-GB" dirty="0"/>
          </a:p>
          <a:p>
            <a:r>
              <a:rPr lang="en-GB" sz="1400" dirty="0"/>
              <a:t>This picture is from a Law issued in Lombardy, illustrating the 11 classes of </a:t>
            </a:r>
            <a:r>
              <a:rPr lang="en-GB" sz="1400" dirty="0" err="1"/>
              <a:t>Beamte</a:t>
            </a:r>
            <a:r>
              <a:rPr lang="en-GB" sz="1400" dirty="0"/>
              <a:t> (Civil Servant). The collars were colour-coded to show which Ministry they belonged to – eg the Finance Ministry wore light green.</a:t>
            </a:r>
          </a:p>
          <a:p>
            <a:endParaRPr lang="en-GB" sz="1400" dirty="0"/>
          </a:p>
          <a:p>
            <a:r>
              <a:rPr lang="en-GB" sz="1400" dirty="0"/>
              <a:t>Note the man on the left. You can tell he’s senior, possibly even the Minister, by his nonchalant stance, the frills around his hat, and the scrambled egg on his collar. He is performing a function vital to the security of the state. The table only has legs at the left end, so if he removes his arm the table will fall over.</a:t>
            </a:r>
          </a:p>
        </p:txBody>
      </p:sp>
      <p:sp>
        <p:nvSpPr>
          <p:cNvPr id="4" name="Slide Number Placeholder 3"/>
          <p:cNvSpPr>
            <a:spLocks noGrp="1"/>
          </p:cNvSpPr>
          <p:nvPr>
            <p:ph type="sldNum" sz="quarter" idx="5"/>
          </p:nvPr>
        </p:nvSpPr>
        <p:spPr>
          <a:xfrm>
            <a:off x="3902075" y="9517065"/>
            <a:ext cx="2984500" cy="501650"/>
          </a:xfrm>
          <a:prstGeom prst="rect">
            <a:avLst/>
          </a:prstGeom>
        </p:spPr>
        <p:txBody>
          <a:bodyPr/>
          <a:lstStyle/>
          <a:p>
            <a:fld id="{CCF71D79-1BE3-47F0-A0C8-4D9277D1D351}" type="slidenum">
              <a:rPr lang="en-GB" smtClean="0"/>
              <a:t>25</a:t>
            </a:fld>
            <a:endParaRPr lang="en-GB"/>
          </a:p>
        </p:txBody>
      </p:sp>
    </p:spTree>
    <p:extLst>
      <p:ext uri="{BB962C8B-B14F-4D97-AF65-F5344CB8AC3E}">
        <p14:creationId xmlns:p14="http://schemas.microsoft.com/office/powerpoint/2010/main" val="28698015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for next</a:t>
            </a:r>
          </a:p>
          <a:p>
            <a:endParaRPr lang="en-GB" dirty="0"/>
          </a:p>
          <a:p>
            <a:r>
              <a:rPr lang="en-GB" sz="1200" dirty="0">
                <a:solidFill>
                  <a:schemeClr val="bg1"/>
                </a:solidFill>
              </a:rPr>
              <a:t>Discussions began on posting newspapers, and on the design of special stamps</a:t>
            </a:r>
            <a:endParaRPr lang="en-GB" dirty="0"/>
          </a:p>
        </p:txBody>
      </p:sp>
      <p:sp>
        <p:nvSpPr>
          <p:cNvPr id="4" name="Slide Number Placeholder 3"/>
          <p:cNvSpPr>
            <a:spLocks noGrp="1"/>
          </p:cNvSpPr>
          <p:nvPr>
            <p:ph type="sldNum" sz="quarter" idx="5"/>
          </p:nvPr>
        </p:nvSpPr>
        <p:spPr/>
        <p:txBody>
          <a:bodyPr/>
          <a:lstStyle/>
          <a:p>
            <a:fld id="{CCF71D79-1BE3-47F0-A0C8-4D9277D1D351}" type="slidenum">
              <a:rPr lang="en-GB" smtClean="0"/>
              <a:t>26</a:t>
            </a:fld>
            <a:endParaRPr lang="en-GB"/>
          </a:p>
        </p:txBody>
      </p:sp>
      <p:sp>
        <p:nvSpPr>
          <p:cNvPr id="5" name="Notes Placeholder 2">
            <a:extLst>
              <a:ext uri="{FF2B5EF4-FFF2-40B4-BE49-F238E27FC236}">
                <a16:creationId xmlns:a16="http://schemas.microsoft.com/office/drawing/2014/main" id="{478604E9-B776-43E2-ACA7-6C398305594C}"/>
              </a:ext>
            </a:extLst>
          </p:cNvPr>
          <p:cNvSpPr txBox="1">
            <a:spLocks/>
          </p:cNvSpPr>
          <p:nvPr/>
        </p:nvSpPr>
        <p:spPr>
          <a:xfrm>
            <a:off x="738218" y="4848696"/>
            <a:ext cx="5510213" cy="3944936"/>
          </a:xfrm>
          <a:prstGeom prst="rect">
            <a:avLst/>
          </a:prstGeom>
        </p:spPr>
        <p:txBody>
          <a:bodyPr vert="horz" lIns="91430" tIns="45714" rIns="91430" bIns="45714"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gn="just">
              <a:defRPr/>
            </a:pPr>
            <a:endParaRPr lang="en-GB" u="sng" dirty="0"/>
          </a:p>
          <a:p>
            <a:pPr algn="just">
              <a:defRPr/>
            </a:pPr>
            <a:endParaRPr lang="en-GB" dirty="0"/>
          </a:p>
          <a:p>
            <a:pPr algn="just">
              <a:defRPr/>
            </a:pPr>
            <a:r>
              <a:rPr lang="en-GB" sz="1400" dirty="0"/>
              <a:t>The messenger of the Greek gods was Hermes, known as Mercury to the Romans. He was a pastoral god, protecting livestock and travellers. His symbols include the caduceus – a staff with two intertwined snakes – as well as his winged sandals and cap.</a:t>
            </a:r>
          </a:p>
          <a:p>
            <a:pPr algn="just" defTabSz="457150">
              <a:defRPr/>
            </a:pPr>
            <a:endParaRPr lang="en-GB" sz="1400" dirty="0"/>
          </a:p>
          <a:p>
            <a:pPr algn="just" defTabSz="457150">
              <a:defRPr/>
            </a:pPr>
            <a:r>
              <a:rPr lang="en-GB" sz="1400" dirty="0"/>
              <a:t>God of boundaries, roads, travellers, merchants, thieves, athletes, shepherds, commerce, speed, cunning, language, oratory, wit, and messages. Obviously suited to symbolise newspaper post. Although a very busy man, he found time to have 18 children!</a:t>
            </a:r>
          </a:p>
          <a:p>
            <a:pPr algn="just" defTabSz="457150">
              <a:defRPr/>
            </a:pPr>
            <a:endParaRPr lang="en-GB" sz="1400" dirty="0"/>
          </a:p>
          <a:p>
            <a:endParaRPr lang="en-GB" dirty="0"/>
          </a:p>
        </p:txBody>
      </p:sp>
    </p:spTree>
    <p:extLst>
      <p:ext uri="{BB962C8B-B14F-4D97-AF65-F5344CB8AC3E}">
        <p14:creationId xmlns:p14="http://schemas.microsoft.com/office/powerpoint/2010/main" val="16239978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1">
              <a:defRPr/>
            </a:pPr>
            <a:r>
              <a:rPr lang="en-GB" u="sng" dirty="0"/>
              <a:t>Click for next</a:t>
            </a:r>
          </a:p>
          <a:p>
            <a:pPr defTabSz="914301">
              <a:defRPr/>
            </a:pPr>
            <a:endParaRPr lang="en-GB" dirty="0"/>
          </a:p>
          <a:p>
            <a:pPr defTabSz="914301">
              <a:defRPr/>
            </a:pPr>
            <a:r>
              <a:rPr lang="en-GB" sz="1400" dirty="0"/>
              <a:t>The design was the famous Blue Mercury. Blue was for 1 paper; Yellow for a packet of 10; Rose for a parcel of 50. Later, it was discovered that blue stamps could be bleached into yellow ones, so they were replaced by Red. </a:t>
            </a:r>
          </a:p>
          <a:p>
            <a:pPr defTabSz="914301">
              <a:defRPr/>
            </a:pPr>
            <a:endParaRPr lang="en-GB" sz="1400" dirty="0"/>
          </a:p>
          <a:p>
            <a:pPr defTabSz="914301">
              <a:defRPr/>
            </a:pPr>
            <a:r>
              <a:rPr lang="en-GB" sz="1400" dirty="0"/>
              <a:t>They were sold at a substantial discount, but only in sheets of 100 for cash and only to registered publishers. A sheet of 100 Rose stamps cost 50 Gulden in cash in advance. The equivalent of this sum in today’s purchasing power is 1014 Euro!</a:t>
            </a:r>
          </a:p>
          <a:p>
            <a:pPr algn="just"/>
            <a:endParaRPr lang="en-GB" sz="1400" dirty="0"/>
          </a:p>
          <a:p>
            <a:pPr algn="just"/>
            <a:r>
              <a:rPr lang="en-GB" sz="1400" dirty="0"/>
              <a:t>The yellow and the rose were withdrawn, redenominated as 1 kreuzer, and used up by a Vienna publisher.</a:t>
            </a:r>
          </a:p>
          <a:p>
            <a:pPr algn="just"/>
            <a:endParaRPr lang="en-GB" sz="1400" dirty="0"/>
          </a:p>
          <a:p>
            <a:pPr algn="just"/>
            <a:r>
              <a:rPr lang="en-GB" sz="1400" dirty="0"/>
              <a:t>The red died at the 1858 currency change. </a:t>
            </a:r>
          </a:p>
          <a:p>
            <a:pPr defTabSz="914301">
              <a:defRPr/>
            </a:pPr>
            <a:endParaRPr lang="en-GB" sz="1400" dirty="0"/>
          </a:p>
          <a:p>
            <a:endParaRPr lang="en-GB" dirty="0"/>
          </a:p>
        </p:txBody>
      </p:sp>
      <p:sp>
        <p:nvSpPr>
          <p:cNvPr id="4" name="Slide Number Placeholder 3"/>
          <p:cNvSpPr>
            <a:spLocks noGrp="1"/>
          </p:cNvSpPr>
          <p:nvPr>
            <p:ph type="sldNum" sz="quarter" idx="5"/>
          </p:nvPr>
        </p:nvSpPr>
        <p:spPr>
          <a:xfrm>
            <a:off x="3902075" y="9517065"/>
            <a:ext cx="2984500" cy="501650"/>
          </a:xfrm>
          <a:prstGeom prst="rect">
            <a:avLst/>
          </a:prstGeom>
        </p:spPr>
        <p:txBody>
          <a:bodyPr/>
          <a:lstStyle/>
          <a:p>
            <a:fld id="{CCF71D79-1BE3-47F0-A0C8-4D9277D1D351}" type="slidenum">
              <a:rPr lang="en-GB" smtClean="0"/>
              <a:t>27</a:t>
            </a:fld>
            <a:endParaRPr lang="en-GB"/>
          </a:p>
        </p:txBody>
      </p:sp>
    </p:spTree>
    <p:extLst>
      <p:ext uri="{BB962C8B-B14F-4D97-AF65-F5344CB8AC3E}">
        <p14:creationId xmlns:p14="http://schemas.microsoft.com/office/powerpoint/2010/main" val="32549368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for next</a:t>
            </a:r>
          </a:p>
        </p:txBody>
      </p:sp>
      <p:sp>
        <p:nvSpPr>
          <p:cNvPr id="4" name="Slide Number Placeholder 3"/>
          <p:cNvSpPr>
            <a:spLocks noGrp="1"/>
          </p:cNvSpPr>
          <p:nvPr>
            <p:ph type="sldNum" sz="quarter" idx="5"/>
          </p:nvPr>
        </p:nvSpPr>
        <p:spPr/>
        <p:txBody>
          <a:bodyPr/>
          <a:lstStyle/>
          <a:p>
            <a:fld id="{2460D8E1-88A7-4A33-88A8-8596091F08BF}" type="slidenum">
              <a:rPr lang="en-GB" smtClean="0"/>
              <a:t>28</a:t>
            </a:fld>
            <a:endParaRPr lang="en-GB"/>
          </a:p>
        </p:txBody>
      </p:sp>
    </p:spTree>
    <p:extLst>
      <p:ext uri="{BB962C8B-B14F-4D97-AF65-F5344CB8AC3E}">
        <p14:creationId xmlns:p14="http://schemas.microsoft.com/office/powerpoint/2010/main" val="6283865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1">
              <a:defRPr/>
            </a:pPr>
            <a:r>
              <a:rPr lang="en-GB" u="sng" dirty="0"/>
              <a:t>Click for next</a:t>
            </a:r>
          </a:p>
          <a:p>
            <a:pPr defTabSz="914301">
              <a:defRPr/>
            </a:pPr>
            <a:endParaRPr lang="en-GB" dirty="0"/>
          </a:p>
          <a:p>
            <a:r>
              <a:rPr lang="en-GB" dirty="0">
                <a:ea typeface="Times New Roman" panose="02020603050405020304" pitchFamily="18" charset="0"/>
              </a:rPr>
              <a:t>[The </a:t>
            </a:r>
            <a:r>
              <a:rPr lang="en-GB" i="1" dirty="0">
                <a:ea typeface="Times New Roman" panose="02020603050405020304" pitchFamily="18" charset="0"/>
              </a:rPr>
              <a:t>Serbian Daily</a:t>
            </a:r>
            <a:r>
              <a:rPr lang="en-GB" dirty="0">
                <a:ea typeface="Times New Roman" panose="02020603050405020304" pitchFamily="18" charset="0"/>
              </a:rPr>
              <a:t> for 8 January 1859. Franked with a revalued 1851 adhesive; posted to Temesvar and cancelled there. Taxed 1kr, shown by signet nr 126 applied in the tax office in Szegedin.]</a:t>
            </a:r>
          </a:p>
          <a:p>
            <a:endParaRPr lang="en-GB" dirty="0"/>
          </a:p>
          <a:p>
            <a:endParaRPr lang="en-GB" dirty="0"/>
          </a:p>
          <a:p>
            <a:pPr defTabSz="914301">
              <a:defRPr/>
            </a:pPr>
            <a:r>
              <a:rPr lang="en-GB" dirty="0">
                <a:ea typeface="Times New Roman" panose="02020603050405020304" pitchFamily="18" charset="0"/>
              </a:rPr>
              <a:t>[The </a:t>
            </a:r>
            <a:r>
              <a:rPr lang="en-GB" i="1" dirty="0" err="1">
                <a:ea typeface="Times New Roman" panose="02020603050405020304" pitchFamily="18" charset="0"/>
              </a:rPr>
              <a:t>Pusterthaler</a:t>
            </a:r>
            <a:r>
              <a:rPr lang="en-GB" i="1" dirty="0">
                <a:ea typeface="Times New Roman" panose="02020603050405020304" pitchFamily="18" charset="0"/>
              </a:rPr>
              <a:t> Both</a:t>
            </a:r>
            <a:r>
              <a:rPr lang="en-GB" dirty="0">
                <a:ea typeface="Times New Roman" panose="02020603050405020304" pitchFamily="18" charset="0"/>
              </a:rPr>
              <a:t>e of 18 May 1860, sent to </a:t>
            </a:r>
            <a:r>
              <a:rPr lang="en-GB" dirty="0" err="1">
                <a:ea typeface="Times New Roman" panose="02020603050405020304" pitchFamily="18" charset="0"/>
              </a:rPr>
              <a:t>Schwertberg</a:t>
            </a:r>
            <a:r>
              <a:rPr lang="en-GB" dirty="0">
                <a:ea typeface="Times New Roman" panose="02020603050405020304" pitchFamily="18" charset="0"/>
              </a:rPr>
              <a:t> / Post Mauthausen. The postage is paid with a lilac-coloured 1858 adhesive on the address label. The newspaper tax is paid with a blue 1858 1kr tax adhesive, cancelled at an Austrian Fiscal Office.]</a:t>
            </a:r>
          </a:p>
          <a:p>
            <a:endParaRPr lang="en-GB" dirty="0"/>
          </a:p>
          <a:p>
            <a:endParaRPr lang="en-GB" dirty="0"/>
          </a:p>
        </p:txBody>
      </p:sp>
      <p:sp>
        <p:nvSpPr>
          <p:cNvPr id="4" name="Slide Number Placeholder 3"/>
          <p:cNvSpPr>
            <a:spLocks noGrp="1"/>
          </p:cNvSpPr>
          <p:nvPr>
            <p:ph type="sldNum" sz="quarter" idx="5"/>
          </p:nvPr>
        </p:nvSpPr>
        <p:spPr>
          <a:xfrm>
            <a:off x="3902075" y="9517065"/>
            <a:ext cx="2984500" cy="501650"/>
          </a:xfrm>
          <a:prstGeom prst="rect">
            <a:avLst/>
          </a:prstGeom>
        </p:spPr>
        <p:txBody>
          <a:bodyPr/>
          <a:lstStyle/>
          <a:p>
            <a:fld id="{CCF71D79-1BE3-47F0-A0C8-4D9277D1D351}" type="slidenum">
              <a:rPr lang="en-GB" smtClean="0"/>
              <a:t>29</a:t>
            </a:fld>
            <a:endParaRPr lang="en-GB"/>
          </a:p>
        </p:txBody>
      </p:sp>
    </p:spTree>
    <p:extLst>
      <p:ext uri="{BB962C8B-B14F-4D97-AF65-F5344CB8AC3E}">
        <p14:creationId xmlns:p14="http://schemas.microsoft.com/office/powerpoint/2010/main" val="3137157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Click to move on</a:t>
            </a:r>
            <a:r>
              <a:rPr lang="en-GB" dirty="0"/>
              <a:t>.</a:t>
            </a:r>
          </a:p>
          <a:p>
            <a:endParaRPr lang="en-GB" dirty="0"/>
          </a:p>
          <a:p>
            <a:endParaRPr lang="en-GB" dirty="0"/>
          </a:p>
          <a:p>
            <a:pPr algn="ctr"/>
            <a:r>
              <a:rPr lang="en-GB" sz="4000" b="1" dirty="0">
                <a:latin typeface="Arial" panose="020B0604020202020204" pitchFamily="34" charset="0"/>
                <a:cs typeface="Arial" panose="020B0604020202020204" pitchFamily="34" charset="0"/>
              </a:rPr>
              <a:t>Contrasts – the reality</a:t>
            </a:r>
            <a:endParaRPr lang="en-GB" sz="2800" b="1"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CCF71D79-1BE3-47F0-A0C8-4D9277D1D351}" type="slidenum">
              <a:rPr lang="en-GB" smtClean="0"/>
              <a:t>3</a:t>
            </a:fld>
            <a:endParaRPr lang="en-GB" dirty="0"/>
          </a:p>
        </p:txBody>
      </p:sp>
    </p:spTree>
    <p:extLst>
      <p:ext uri="{BB962C8B-B14F-4D97-AF65-F5344CB8AC3E}">
        <p14:creationId xmlns:p14="http://schemas.microsoft.com/office/powerpoint/2010/main" val="26831008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Click for next</a:t>
            </a:r>
          </a:p>
          <a:p>
            <a:endParaRPr lang="en-GB" u="sng" dirty="0"/>
          </a:p>
          <a:p>
            <a:r>
              <a:rPr lang="en-GB" sz="1400" dirty="0"/>
              <a:t>After a year or so of Civil Service discussions, the first Newspaper Tax adhesive stamp (the 2 kreuzer green) was introduced on 1 March 1853 as a way of paying the tax on foreign newspapers that had </a:t>
            </a:r>
            <a:r>
              <a:rPr lang="en-GB" sz="1400" b="1" u="sng" dirty="0"/>
              <a:t>not</a:t>
            </a:r>
            <a:r>
              <a:rPr lang="en-GB" sz="1400" dirty="0"/>
              <a:t> been ordered by Postal Union subscription; these typically arrived in a Kreuzband (wrapper) or were brought in by travellers. </a:t>
            </a:r>
          </a:p>
          <a:p>
            <a:endParaRPr lang="en-GB" u="sng" dirty="0"/>
          </a:p>
        </p:txBody>
      </p:sp>
      <p:sp>
        <p:nvSpPr>
          <p:cNvPr id="4" name="Slide Number Placeholder 3"/>
          <p:cNvSpPr>
            <a:spLocks noGrp="1"/>
          </p:cNvSpPr>
          <p:nvPr>
            <p:ph type="sldNum" sz="quarter" idx="5"/>
          </p:nvPr>
        </p:nvSpPr>
        <p:spPr>
          <a:xfrm>
            <a:off x="3902075" y="9517065"/>
            <a:ext cx="2984500" cy="501650"/>
          </a:xfrm>
          <a:prstGeom prst="rect">
            <a:avLst/>
          </a:prstGeom>
        </p:spPr>
        <p:txBody>
          <a:bodyPr/>
          <a:lstStyle/>
          <a:p>
            <a:fld id="{CCF71D79-1BE3-47F0-A0C8-4D9277D1D351}" type="slidenum">
              <a:rPr lang="en-GB" smtClean="0"/>
              <a:t>30</a:t>
            </a:fld>
            <a:endParaRPr lang="en-GB" dirty="0"/>
          </a:p>
        </p:txBody>
      </p:sp>
    </p:spTree>
    <p:extLst>
      <p:ext uri="{BB962C8B-B14F-4D97-AF65-F5344CB8AC3E}">
        <p14:creationId xmlns:p14="http://schemas.microsoft.com/office/powerpoint/2010/main" val="32838819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for next</a:t>
            </a:r>
          </a:p>
          <a:p>
            <a:endParaRPr lang="en-GB" dirty="0"/>
          </a:p>
          <a:p>
            <a:r>
              <a:rPr lang="en-GB" sz="1400" dirty="0"/>
              <a:t>An overview of the Newspaper Postage Stamp issues from 1851 to 1922.</a:t>
            </a:r>
          </a:p>
        </p:txBody>
      </p:sp>
      <p:sp>
        <p:nvSpPr>
          <p:cNvPr id="4" name="Slide Number Placeholder 3"/>
          <p:cNvSpPr>
            <a:spLocks noGrp="1"/>
          </p:cNvSpPr>
          <p:nvPr>
            <p:ph type="sldNum" sz="quarter" idx="5"/>
          </p:nvPr>
        </p:nvSpPr>
        <p:spPr>
          <a:xfrm>
            <a:off x="2682533" y="13840918"/>
            <a:ext cx="2052188" cy="731131"/>
          </a:xfrm>
          <a:prstGeom prst="rect">
            <a:avLst/>
          </a:prstGeom>
        </p:spPr>
        <p:txBody>
          <a:bodyPr/>
          <a:lstStyle/>
          <a:p>
            <a:pPr defTabSz="914301">
              <a:defRPr/>
            </a:pPr>
            <a:fld id="{FCB0BD6D-C668-404B-80D5-FEB3753140F0}" type="slidenum">
              <a:rPr lang="en-GB">
                <a:solidFill>
                  <a:prstClr val="black"/>
                </a:solidFill>
                <a:latin typeface="Calibri" panose="020F0502020204030204"/>
              </a:rPr>
              <a:pPr defTabSz="914301">
                <a:defRPr/>
              </a:pPr>
              <a:t>31</a:t>
            </a:fld>
            <a:endParaRPr lang="en-GB">
              <a:solidFill>
                <a:prstClr val="black"/>
              </a:solidFill>
              <a:latin typeface="Calibri" panose="020F0502020204030204"/>
            </a:endParaRPr>
          </a:p>
        </p:txBody>
      </p:sp>
      <p:sp>
        <p:nvSpPr>
          <p:cNvPr id="5" name="Rectangle 4">
            <a:extLst>
              <a:ext uri="{FF2B5EF4-FFF2-40B4-BE49-F238E27FC236}">
                <a16:creationId xmlns:a16="http://schemas.microsoft.com/office/drawing/2014/main" id="{82652725-5B28-4975-93C2-3F1521CB6221}"/>
              </a:ext>
            </a:extLst>
          </p:cNvPr>
          <p:cNvSpPr/>
          <p:nvPr/>
        </p:nvSpPr>
        <p:spPr>
          <a:xfrm>
            <a:off x="6240662" y="9522021"/>
            <a:ext cx="418684" cy="369320"/>
          </a:xfrm>
          <a:prstGeom prst="rect">
            <a:avLst/>
          </a:prstGeom>
        </p:spPr>
        <p:txBody>
          <a:bodyPr wrap="none" lIns="91430" tIns="45714" rIns="91430" bIns="45714">
            <a:spAutoFit/>
          </a:bodyPr>
          <a:lstStyle/>
          <a:p>
            <a:r>
              <a:rPr lang="en-GB" dirty="0"/>
              <a:t>31</a:t>
            </a:r>
          </a:p>
        </p:txBody>
      </p:sp>
    </p:spTree>
    <p:extLst>
      <p:ext uri="{BB962C8B-B14F-4D97-AF65-F5344CB8AC3E}">
        <p14:creationId xmlns:p14="http://schemas.microsoft.com/office/powerpoint/2010/main" val="18506221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for next.</a:t>
            </a:r>
          </a:p>
          <a:p>
            <a:endParaRPr lang="en-GB" dirty="0"/>
          </a:p>
          <a:p>
            <a:r>
              <a:rPr lang="en-GB" sz="1400" dirty="0"/>
              <a:t>The 1858 stamps were valid until the currency change in 1900; likewise  the 1861, 1863, and 1867 issues – but late usage is rarer than hens teeth.</a:t>
            </a:r>
          </a:p>
        </p:txBody>
      </p:sp>
      <p:sp>
        <p:nvSpPr>
          <p:cNvPr id="4" name="Slide Number Placeholder 3"/>
          <p:cNvSpPr>
            <a:spLocks noGrp="1"/>
          </p:cNvSpPr>
          <p:nvPr>
            <p:ph type="sldNum" sz="quarter" idx="5"/>
          </p:nvPr>
        </p:nvSpPr>
        <p:spPr>
          <a:xfrm>
            <a:off x="3902075" y="9517065"/>
            <a:ext cx="2984500" cy="501650"/>
          </a:xfrm>
          <a:prstGeom prst="rect">
            <a:avLst/>
          </a:prstGeom>
        </p:spPr>
        <p:txBody>
          <a:bodyPr/>
          <a:lstStyle/>
          <a:p>
            <a:fld id="{CCF71D79-1BE3-47F0-A0C8-4D9277D1D351}" type="slidenum">
              <a:rPr lang="en-GB" smtClean="0"/>
              <a:t>32</a:t>
            </a:fld>
            <a:endParaRPr lang="en-GB"/>
          </a:p>
        </p:txBody>
      </p:sp>
    </p:spTree>
    <p:extLst>
      <p:ext uri="{BB962C8B-B14F-4D97-AF65-F5344CB8AC3E}">
        <p14:creationId xmlns:p14="http://schemas.microsoft.com/office/powerpoint/2010/main" val="27004805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for next</a:t>
            </a:r>
          </a:p>
          <a:p>
            <a:endParaRPr lang="en-GB" dirty="0"/>
          </a:p>
          <a:p>
            <a:r>
              <a:rPr lang="en-GB" dirty="0"/>
              <a:t>This has been used to send a parcel of 100 newspapers. </a:t>
            </a:r>
          </a:p>
        </p:txBody>
      </p:sp>
      <p:sp>
        <p:nvSpPr>
          <p:cNvPr id="4" name="Slide Number Placeholder 3"/>
          <p:cNvSpPr>
            <a:spLocks noGrp="1"/>
          </p:cNvSpPr>
          <p:nvPr>
            <p:ph type="sldNum" sz="quarter" idx="5"/>
          </p:nvPr>
        </p:nvSpPr>
        <p:spPr>
          <a:xfrm>
            <a:off x="3902075" y="9517065"/>
            <a:ext cx="2984500" cy="501650"/>
          </a:xfrm>
          <a:prstGeom prst="rect">
            <a:avLst/>
          </a:prstGeom>
        </p:spPr>
        <p:txBody>
          <a:bodyPr/>
          <a:lstStyle/>
          <a:p>
            <a:fld id="{CCF71D79-1BE3-47F0-A0C8-4D9277D1D351}" type="slidenum">
              <a:rPr lang="en-GB" smtClean="0"/>
              <a:t>33</a:t>
            </a:fld>
            <a:endParaRPr lang="en-GB"/>
          </a:p>
        </p:txBody>
      </p:sp>
    </p:spTree>
    <p:extLst>
      <p:ext uri="{BB962C8B-B14F-4D97-AF65-F5344CB8AC3E}">
        <p14:creationId xmlns:p14="http://schemas.microsoft.com/office/powerpoint/2010/main" val="36701498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de-DE" sz="1400" dirty="0"/>
              <a:t>Click for next</a:t>
            </a:r>
          </a:p>
          <a:p>
            <a:pPr algn="just"/>
            <a:endParaRPr lang="de-DE" sz="1400" dirty="0"/>
          </a:p>
          <a:p>
            <a:pPr algn="just"/>
            <a:r>
              <a:rPr lang="de-DE" sz="1400" dirty="0"/>
              <a:t>V</a:t>
            </a:r>
            <a:r>
              <a:rPr lang="en-GB" sz="1400" b="1" dirty="0" err="1"/>
              <a:t>erschlei</a:t>
            </a:r>
            <a:r>
              <a:rPr lang="de-DE" sz="1400" b="1" dirty="0"/>
              <a:t>ß</a:t>
            </a:r>
            <a:r>
              <a:rPr lang="de-DE" sz="1400" dirty="0"/>
              <a:t> is a good example of </a:t>
            </a:r>
            <a:r>
              <a:rPr lang="de-DE" sz="1400" i="1" dirty="0"/>
              <a:t>Österreichische</a:t>
            </a:r>
            <a:r>
              <a:rPr lang="de-DE" sz="1400" dirty="0"/>
              <a:t> </a:t>
            </a:r>
            <a:r>
              <a:rPr lang="de-DE" sz="1400" i="1" dirty="0"/>
              <a:t>Amtssprache</a:t>
            </a:r>
            <a:r>
              <a:rPr lang="de-DE" sz="1400" dirty="0"/>
              <a:t> – Austrian bureaucratic jargon. In German it means something like “newspaper recycling“. </a:t>
            </a:r>
          </a:p>
          <a:p>
            <a:pPr algn="just"/>
            <a:endParaRPr lang="de-DE" sz="1400" dirty="0"/>
          </a:p>
          <a:p>
            <a:pPr algn="just"/>
            <a:r>
              <a:rPr lang="de-DE" sz="1400" dirty="0"/>
              <a:t>However in Austrian, V</a:t>
            </a:r>
            <a:r>
              <a:rPr lang="en-GB" sz="1400" dirty="0" err="1"/>
              <a:t>erschlei</a:t>
            </a:r>
            <a:r>
              <a:rPr lang="de-DE" sz="1400" dirty="0"/>
              <a:t>ß is retail trade; so a  </a:t>
            </a:r>
            <a:r>
              <a:rPr lang="en-GB" sz="1400" b="1" dirty="0" err="1"/>
              <a:t>Zeitungsverschlei</a:t>
            </a:r>
            <a:r>
              <a:rPr lang="de-DE" sz="1400" b="1" dirty="0"/>
              <a:t>ß</a:t>
            </a:r>
            <a:r>
              <a:rPr lang="en-GB" sz="1400" b="1" dirty="0" err="1"/>
              <a:t>er</a:t>
            </a:r>
            <a:r>
              <a:rPr lang="en-GB" sz="1400" b="1" dirty="0"/>
              <a:t> </a:t>
            </a:r>
            <a:r>
              <a:rPr lang="en-GB" sz="1400" dirty="0"/>
              <a:t>is a registered newspaper retailer, who could arrange to collect his newspapers directly from the railway station instead of waiting for the Post Office to deliver them next day. The label of the package had to be red.</a:t>
            </a:r>
          </a:p>
          <a:p>
            <a:pPr algn="just"/>
            <a:endParaRPr lang="en-GB" dirty="0"/>
          </a:p>
          <a:p>
            <a:pPr algn="just"/>
            <a:endParaRPr lang="en-GB" dirty="0"/>
          </a:p>
        </p:txBody>
      </p:sp>
      <p:sp>
        <p:nvSpPr>
          <p:cNvPr id="4" name="Slide Number Placeholder 3"/>
          <p:cNvSpPr>
            <a:spLocks noGrp="1"/>
          </p:cNvSpPr>
          <p:nvPr>
            <p:ph type="sldNum" sz="quarter" idx="5"/>
          </p:nvPr>
        </p:nvSpPr>
        <p:spPr>
          <a:xfrm>
            <a:off x="3902075" y="9517065"/>
            <a:ext cx="2984500" cy="501650"/>
          </a:xfrm>
          <a:prstGeom prst="rect">
            <a:avLst/>
          </a:prstGeom>
        </p:spPr>
        <p:txBody>
          <a:bodyPr/>
          <a:lstStyle/>
          <a:p>
            <a:fld id="{CCF71D79-1BE3-47F0-A0C8-4D9277D1D351}" type="slidenum">
              <a:rPr lang="en-GB" smtClean="0"/>
              <a:t>34</a:t>
            </a:fld>
            <a:endParaRPr lang="en-GB"/>
          </a:p>
        </p:txBody>
      </p:sp>
    </p:spTree>
    <p:extLst>
      <p:ext uri="{BB962C8B-B14F-4D97-AF65-F5344CB8AC3E}">
        <p14:creationId xmlns:p14="http://schemas.microsoft.com/office/powerpoint/2010/main" val="20129259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Click for next.</a:t>
            </a:r>
            <a:endParaRPr lang="en-GB" sz="1400" dirty="0"/>
          </a:p>
          <a:p>
            <a:endParaRPr lang="en-GB" sz="1400" dirty="0"/>
          </a:p>
          <a:p>
            <a:r>
              <a:rPr lang="en-GB" sz="1400" dirty="0"/>
              <a:t>Perkin was experimenting with a mixture of aniline and toluidine (flammable, carcinogenic etc etc). A black sludge appeared in his flask, but being an observant young lad he noticed a purple sheen and followed it up.</a:t>
            </a:r>
          </a:p>
          <a:p>
            <a:endParaRPr lang="en-GB" sz="1400" dirty="0"/>
          </a:p>
          <a:p>
            <a:r>
              <a:rPr lang="en-GB" sz="1400" dirty="0"/>
              <a:t>It’s superb for dying silk, eg Queen Victoria’s dresses. Less so as a stamp printing ink – although they probably wanted speed and cheapness, and weren’t too worried about it lasting 160 years.</a:t>
            </a:r>
          </a:p>
          <a:p>
            <a:endParaRPr lang="en-GB" sz="1400" dirty="0"/>
          </a:p>
          <a:p>
            <a:endParaRPr lang="en-GB" sz="1400" dirty="0"/>
          </a:p>
          <a:p>
            <a:endParaRPr lang="en-GB" sz="1400" dirty="0"/>
          </a:p>
        </p:txBody>
      </p:sp>
      <p:sp>
        <p:nvSpPr>
          <p:cNvPr id="4" name="Slide Number Placeholder 3"/>
          <p:cNvSpPr>
            <a:spLocks noGrp="1"/>
          </p:cNvSpPr>
          <p:nvPr>
            <p:ph type="sldNum" sz="quarter" idx="5"/>
          </p:nvPr>
        </p:nvSpPr>
        <p:spPr>
          <a:xfrm>
            <a:off x="3902075" y="9517065"/>
            <a:ext cx="2984500" cy="501650"/>
          </a:xfrm>
          <a:prstGeom prst="rect">
            <a:avLst/>
          </a:prstGeom>
        </p:spPr>
        <p:txBody>
          <a:bodyPr/>
          <a:lstStyle/>
          <a:p>
            <a:fld id="{CCF71D79-1BE3-47F0-A0C8-4D9277D1D351}" type="slidenum">
              <a:rPr lang="en-GB" smtClean="0"/>
              <a:t>35</a:t>
            </a:fld>
            <a:endParaRPr lang="en-GB" dirty="0"/>
          </a:p>
        </p:txBody>
      </p:sp>
    </p:spTree>
    <p:extLst>
      <p:ext uri="{BB962C8B-B14F-4D97-AF65-F5344CB8AC3E}">
        <p14:creationId xmlns:p14="http://schemas.microsoft.com/office/powerpoint/2010/main" val="30335022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for next</a:t>
            </a:r>
          </a:p>
          <a:p>
            <a:endParaRPr lang="en-GB" dirty="0"/>
          </a:p>
          <a:p>
            <a:r>
              <a:rPr lang="en-GB" dirty="0"/>
              <a:t>The new signets were smaller, and equally complicated in design. Each had a unique number, and they were not changed annually.</a:t>
            </a:r>
          </a:p>
        </p:txBody>
      </p:sp>
      <p:sp>
        <p:nvSpPr>
          <p:cNvPr id="4" name="Slide Number Placeholder 3"/>
          <p:cNvSpPr>
            <a:spLocks noGrp="1"/>
          </p:cNvSpPr>
          <p:nvPr>
            <p:ph type="sldNum" sz="quarter" idx="5"/>
          </p:nvPr>
        </p:nvSpPr>
        <p:spPr>
          <a:xfrm>
            <a:off x="3902075" y="9517065"/>
            <a:ext cx="2984500" cy="501650"/>
          </a:xfrm>
          <a:prstGeom prst="rect">
            <a:avLst/>
          </a:prstGeom>
        </p:spPr>
        <p:txBody>
          <a:bodyPr/>
          <a:lstStyle/>
          <a:p>
            <a:fld id="{CCF71D79-1BE3-47F0-A0C8-4D9277D1D351}" type="slidenum">
              <a:rPr lang="en-GB" smtClean="0"/>
              <a:t>36</a:t>
            </a:fld>
            <a:endParaRPr lang="en-GB" dirty="0"/>
          </a:p>
        </p:txBody>
      </p:sp>
    </p:spTree>
    <p:extLst>
      <p:ext uri="{BB962C8B-B14F-4D97-AF65-F5344CB8AC3E}">
        <p14:creationId xmlns:p14="http://schemas.microsoft.com/office/powerpoint/2010/main" val="37495709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8979" y="4850281"/>
            <a:ext cx="5510213" cy="3944936"/>
          </a:xfrm>
        </p:spPr>
        <p:txBody>
          <a:bodyPr/>
          <a:lstStyle/>
          <a:p>
            <a:r>
              <a:rPr lang="en-GB" dirty="0"/>
              <a:t>Click for next</a:t>
            </a:r>
          </a:p>
          <a:p>
            <a:endParaRPr lang="en-GB" dirty="0"/>
          </a:p>
          <a:p>
            <a:r>
              <a:rPr lang="en-GB" sz="1400" dirty="0"/>
              <a:t>Most likely is that these bundles were sent as a monthly subscription order of weekly issues to a private household. Then they’d not leave the house, so the Tax Police wouldn’t intercept them.</a:t>
            </a:r>
          </a:p>
          <a:p>
            <a:endParaRPr lang="en-GB" sz="1400" dirty="0"/>
          </a:p>
          <a:p>
            <a:r>
              <a:rPr lang="en-GB" sz="1400" dirty="0"/>
              <a:t>The blue arrow marks the use of two two-kr signets, paying a tax bill of 4 kr.</a:t>
            </a:r>
          </a:p>
        </p:txBody>
      </p:sp>
      <p:sp>
        <p:nvSpPr>
          <p:cNvPr id="4" name="Slide Number Placeholder 3"/>
          <p:cNvSpPr>
            <a:spLocks noGrp="1"/>
          </p:cNvSpPr>
          <p:nvPr>
            <p:ph type="sldNum" sz="quarter" idx="5"/>
          </p:nvPr>
        </p:nvSpPr>
        <p:spPr>
          <a:xfrm>
            <a:off x="3902075" y="9517065"/>
            <a:ext cx="2984500" cy="501650"/>
          </a:xfrm>
          <a:prstGeom prst="rect">
            <a:avLst/>
          </a:prstGeom>
        </p:spPr>
        <p:txBody>
          <a:bodyPr/>
          <a:lstStyle/>
          <a:p>
            <a:fld id="{CCF71D79-1BE3-47F0-A0C8-4D9277D1D351}" type="slidenum">
              <a:rPr lang="en-GB" smtClean="0"/>
              <a:t>37</a:t>
            </a:fld>
            <a:endParaRPr lang="en-GB" dirty="0"/>
          </a:p>
        </p:txBody>
      </p:sp>
    </p:spTree>
    <p:extLst>
      <p:ext uri="{BB962C8B-B14F-4D97-AF65-F5344CB8AC3E}">
        <p14:creationId xmlns:p14="http://schemas.microsoft.com/office/powerpoint/2010/main" val="21643759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for next</a:t>
            </a:r>
          </a:p>
          <a:p>
            <a:endParaRPr lang="en-GB" dirty="0"/>
          </a:p>
          <a:p>
            <a:r>
              <a:rPr lang="en-GB" sz="1400" dirty="0"/>
              <a:t>The red signet isn’t always used where it should have been. I suspect the intricate design of the signet was a nuisance to clean – and this paper would be printed on a rotary press.</a:t>
            </a:r>
          </a:p>
          <a:p>
            <a:endParaRPr lang="en-GB" sz="1400" dirty="0"/>
          </a:p>
          <a:p>
            <a:r>
              <a:rPr lang="en-GB" sz="1400" dirty="0"/>
              <a:t>There are also BLUE signets, used for special editions.</a:t>
            </a:r>
          </a:p>
        </p:txBody>
      </p:sp>
      <p:sp>
        <p:nvSpPr>
          <p:cNvPr id="4" name="Slide Number Placeholder 3"/>
          <p:cNvSpPr>
            <a:spLocks noGrp="1"/>
          </p:cNvSpPr>
          <p:nvPr>
            <p:ph type="sldNum" sz="quarter" idx="5"/>
          </p:nvPr>
        </p:nvSpPr>
        <p:spPr>
          <a:xfrm>
            <a:off x="3902075" y="9517065"/>
            <a:ext cx="2984500" cy="501650"/>
          </a:xfrm>
          <a:prstGeom prst="rect">
            <a:avLst/>
          </a:prstGeom>
        </p:spPr>
        <p:txBody>
          <a:bodyPr/>
          <a:lstStyle/>
          <a:p>
            <a:fld id="{CCF71D79-1BE3-47F0-A0C8-4D9277D1D351}" type="slidenum">
              <a:rPr lang="en-GB" smtClean="0"/>
              <a:t>38</a:t>
            </a:fld>
            <a:endParaRPr lang="en-GB"/>
          </a:p>
        </p:txBody>
      </p:sp>
    </p:spTree>
    <p:extLst>
      <p:ext uri="{BB962C8B-B14F-4D97-AF65-F5344CB8AC3E}">
        <p14:creationId xmlns:p14="http://schemas.microsoft.com/office/powerpoint/2010/main" val="25674121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for next</a:t>
            </a:r>
          </a:p>
          <a:p>
            <a:endParaRPr lang="en-GB" dirty="0"/>
          </a:p>
          <a:p>
            <a:pPr defTabSz="914351">
              <a:defRPr/>
            </a:pPr>
            <a:r>
              <a:rPr lang="en-GB" sz="1400" dirty="0"/>
              <a:t>An extra edition of the </a:t>
            </a:r>
            <a:r>
              <a:rPr lang="en-GB" sz="1400" dirty="0" err="1"/>
              <a:t>Neues</a:t>
            </a:r>
            <a:r>
              <a:rPr lang="en-GB" sz="1400" dirty="0"/>
              <a:t> Wiener </a:t>
            </a:r>
            <a:r>
              <a:rPr lang="en-GB" sz="1400" dirty="0" err="1"/>
              <a:t>Tagblatt</a:t>
            </a:r>
            <a:r>
              <a:rPr lang="en-GB" sz="1400" dirty="0"/>
              <a:t> dated 26 April 1879, produced to mark the ceremonial procession for Kaiser Franz Joseph and Kaiserin Elisabeth’s silver wedding. Blue signet.</a:t>
            </a:r>
          </a:p>
          <a:p>
            <a:endParaRPr lang="en-GB" sz="1400" dirty="0"/>
          </a:p>
          <a:p>
            <a:r>
              <a:rPr lang="en-GB" sz="1400" dirty="0"/>
              <a:t>Shown in Frame 26. The illustrations make it look like </a:t>
            </a:r>
            <a:r>
              <a:rPr lang="en-GB" sz="1400" dirty="0" err="1"/>
              <a:t>Jeux</a:t>
            </a:r>
            <a:r>
              <a:rPr lang="en-GB" sz="1400" dirty="0"/>
              <a:t> sans </a:t>
            </a:r>
            <a:r>
              <a:rPr lang="en-GB" sz="1400" dirty="0" err="1"/>
              <a:t>Frontiere</a:t>
            </a:r>
            <a:r>
              <a:rPr lang="en-GB" sz="1400" dirty="0"/>
              <a:t> for old men!</a:t>
            </a:r>
          </a:p>
        </p:txBody>
      </p:sp>
      <p:sp>
        <p:nvSpPr>
          <p:cNvPr id="4" name="Slide Number Placeholder 3"/>
          <p:cNvSpPr>
            <a:spLocks noGrp="1"/>
          </p:cNvSpPr>
          <p:nvPr>
            <p:ph type="sldNum" sz="quarter" idx="5"/>
          </p:nvPr>
        </p:nvSpPr>
        <p:spPr>
          <a:xfrm>
            <a:off x="3902075" y="9517065"/>
            <a:ext cx="2984500" cy="501650"/>
          </a:xfrm>
          <a:prstGeom prst="rect">
            <a:avLst/>
          </a:prstGeom>
        </p:spPr>
        <p:txBody>
          <a:bodyPr/>
          <a:lstStyle/>
          <a:p>
            <a:fld id="{CCF71D79-1BE3-47F0-A0C8-4D9277D1D351}" type="slidenum">
              <a:rPr lang="en-GB" smtClean="0"/>
              <a:t>39</a:t>
            </a:fld>
            <a:endParaRPr lang="en-GB" dirty="0"/>
          </a:p>
        </p:txBody>
      </p:sp>
      <p:pic>
        <p:nvPicPr>
          <p:cNvPr id="6" name="Picture 5">
            <a:extLst>
              <a:ext uri="{FF2B5EF4-FFF2-40B4-BE49-F238E27FC236}">
                <a16:creationId xmlns:a16="http://schemas.microsoft.com/office/drawing/2014/main" id="{C02A4E05-D601-4FF2-ADB6-4065425E95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3423" y="2475044"/>
            <a:ext cx="666750" cy="666749"/>
          </a:xfrm>
          <a:prstGeom prst="rect">
            <a:avLst/>
          </a:prstGeom>
        </p:spPr>
      </p:pic>
    </p:spTree>
    <p:extLst>
      <p:ext uri="{BB962C8B-B14F-4D97-AF65-F5344CB8AC3E}">
        <p14:creationId xmlns:p14="http://schemas.microsoft.com/office/powerpoint/2010/main" val="907864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8977" y="5009356"/>
            <a:ext cx="5510213" cy="4260769"/>
          </a:xfrm>
        </p:spPr>
        <p:txBody>
          <a:bodyPr/>
          <a:lstStyle/>
          <a:p>
            <a:pPr>
              <a:spcAft>
                <a:spcPts val="600"/>
              </a:spcAft>
            </a:pPr>
            <a:r>
              <a:rPr lang="en-GB" i="1" dirty="0"/>
              <a:t>Manual click</a:t>
            </a:r>
          </a:p>
          <a:p>
            <a:pPr algn="just">
              <a:spcAft>
                <a:spcPts val="600"/>
              </a:spcAft>
            </a:pPr>
            <a:r>
              <a:rPr lang="en-GB" sz="1300" dirty="0"/>
              <a:t>I find that Austrian philately and Austrian history are inextricably intertwined – you can’t make sense of one without the other.</a:t>
            </a:r>
          </a:p>
          <a:p>
            <a:pPr algn="just">
              <a:spcAft>
                <a:spcPts val="600"/>
              </a:spcAft>
            </a:pPr>
            <a:r>
              <a:rPr lang="en-GB" sz="1300" dirty="0"/>
              <a:t>This is the 1996 block issued to mark Austria’s millennium. At bottom left are Holy Roman Empress Maria Theresia and her son Holy Roman Emperor Joseph II</a:t>
            </a:r>
            <a:r>
              <a:rPr lang="en-GB" sz="1300" u="sng" dirty="0">
                <a:solidFill>
                  <a:schemeClr val="accent2"/>
                </a:solidFill>
              </a:rPr>
              <a:t>.</a:t>
            </a:r>
            <a:r>
              <a:rPr lang="en-GB" sz="1300" u="none" dirty="0">
                <a:solidFill>
                  <a:schemeClr val="accent2"/>
                </a:solidFill>
              </a:rPr>
              <a:t> </a:t>
            </a:r>
            <a:r>
              <a:rPr lang="en-GB" sz="1300" b="1" u="sng" dirty="0">
                <a:solidFill>
                  <a:schemeClr val="accent2"/>
                </a:solidFill>
              </a:rPr>
              <a:t>He</a:t>
            </a:r>
            <a:r>
              <a:rPr lang="en-GB" sz="1300" u="sng" dirty="0">
                <a:solidFill>
                  <a:schemeClr val="accent2"/>
                </a:solidFill>
              </a:rPr>
              <a:t> </a:t>
            </a:r>
            <a:r>
              <a:rPr lang="en-GB" sz="1300" dirty="0"/>
              <a:t>was Holy Roman Emperor because it couldn’t be a woman. However, </a:t>
            </a:r>
            <a:r>
              <a:rPr lang="en-GB" sz="1300" b="1" u="sng" dirty="0">
                <a:solidFill>
                  <a:schemeClr val="accent2"/>
                </a:solidFill>
              </a:rPr>
              <a:t>she</a:t>
            </a:r>
            <a:r>
              <a:rPr lang="en-GB" sz="1300" dirty="0"/>
              <a:t> very much ruled the Austrian roost – he was in office but not in power.</a:t>
            </a:r>
          </a:p>
          <a:p>
            <a:pPr algn="just">
              <a:spcAft>
                <a:spcPts val="600"/>
              </a:spcAft>
            </a:pPr>
            <a:r>
              <a:rPr lang="en-GB" altLang="en-US" sz="1300" b="1" dirty="0"/>
              <a:t>More history. Until 1804, there </a:t>
            </a:r>
            <a:r>
              <a:rPr lang="en-GB" altLang="en-US" sz="1300" b="1" u="sng" dirty="0"/>
              <a:t>was</a:t>
            </a:r>
            <a:r>
              <a:rPr lang="en-GB" altLang="en-US" sz="1300" b="1" dirty="0"/>
              <a:t> no Austrian Empire. </a:t>
            </a:r>
            <a:r>
              <a:rPr lang="en-GB" altLang="en-US" sz="1300" dirty="0"/>
              <a:t>Austria was an agglomeration of independent states with the same person as their ruler. The ruler of Lower Austria (which included Vienna) was also the Holy Roman Emperor, to whom the states owed allegiance. In addition, he was </a:t>
            </a:r>
            <a:r>
              <a:rPr lang="en-GB" sz="1300" dirty="0"/>
              <a:t>King of Bohemia and of Hungary; Archduke of Austria; Duke of Burgundy, of Carinthia, and of Styria; Margrave of Moravia; Count of Bregenz,  Lord of the </a:t>
            </a:r>
            <a:r>
              <a:rPr lang="en-GB" sz="1300" dirty="0" err="1"/>
              <a:t>Windisch</a:t>
            </a:r>
            <a:r>
              <a:rPr lang="en-GB" sz="1300" dirty="0"/>
              <a:t> March, etc </a:t>
            </a:r>
            <a:r>
              <a:rPr lang="en-GB" sz="1300" dirty="0" err="1"/>
              <a:t>etc</a:t>
            </a:r>
            <a:r>
              <a:rPr lang="en-GB" sz="1300" dirty="0"/>
              <a:t>.   Oh, and King of Jerusalem in his spare time.</a:t>
            </a:r>
          </a:p>
          <a:p>
            <a:pPr algn="just"/>
            <a:r>
              <a:rPr lang="en-GB" sz="1300" dirty="0"/>
              <a:t>In 1804 the then Kaiser Franz II anticipated – correctly - that Napoleon would abolish the Holy Roman Empire. Acting as Holy Roman Emperor, Kaiser Franz promoted Austria to an empire. He then appointed himself as Kaiser Franz I of Austria. The Viennese promptly nicknamed him Der Doppelkaiser. </a:t>
            </a:r>
          </a:p>
        </p:txBody>
      </p:sp>
      <p:sp>
        <p:nvSpPr>
          <p:cNvPr id="4" name="Slide Number Placeholder 3"/>
          <p:cNvSpPr>
            <a:spLocks noGrp="1"/>
          </p:cNvSpPr>
          <p:nvPr>
            <p:ph type="sldNum" sz="quarter" idx="5"/>
          </p:nvPr>
        </p:nvSpPr>
        <p:spPr>
          <a:xfrm>
            <a:off x="3902075" y="9517065"/>
            <a:ext cx="2984500" cy="501650"/>
          </a:xfrm>
          <a:prstGeom prst="rect">
            <a:avLst/>
          </a:prstGeom>
        </p:spPr>
        <p:txBody>
          <a:bodyPr/>
          <a:lstStyle/>
          <a:p>
            <a:fld id="{CCF71D79-1BE3-47F0-A0C8-4D9277D1D351}" type="slidenum">
              <a:rPr lang="en-GB" smtClean="0"/>
              <a:t>4</a:t>
            </a:fld>
            <a:endParaRPr lang="en-GB"/>
          </a:p>
        </p:txBody>
      </p:sp>
    </p:spTree>
    <p:extLst>
      <p:ext uri="{BB962C8B-B14F-4D97-AF65-F5344CB8AC3E}">
        <p14:creationId xmlns:p14="http://schemas.microsoft.com/office/powerpoint/2010/main" val="22210172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for next</a:t>
            </a:r>
          </a:p>
          <a:p>
            <a:endParaRPr lang="en-GB" dirty="0"/>
          </a:p>
          <a:p>
            <a:r>
              <a:rPr lang="en-GB" sz="1200" dirty="0">
                <a:solidFill>
                  <a:schemeClr val="bg1"/>
                </a:solidFill>
              </a:rPr>
              <a:t>New currency! What to do about the newspaper tax? In an unusual step for Austrian bureaucracy, it was ABOLISHED! </a:t>
            </a:r>
          </a:p>
          <a:p>
            <a:endParaRPr lang="en-GB" dirty="0"/>
          </a:p>
          <a:p>
            <a:endParaRPr lang="en-GB" dirty="0"/>
          </a:p>
          <a:p>
            <a:endParaRPr lang="en-GB" dirty="0"/>
          </a:p>
        </p:txBody>
      </p:sp>
      <p:sp>
        <p:nvSpPr>
          <p:cNvPr id="4" name="Slide Number Placeholder 3"/>
          <p:cNvSpPr>
            <a:spLocks noGrp="1"/>
          </p:cNvSpPr>
          <p:nvPr>
            <p:ph type="sldNum" sz="quarter" idx="5"/>
          </p:nvPr>
        </p:nvSpPr>
        <p:spPr>
          <a:xfrm>
            <a:off x="3902075" y="9517065"/>
            <a:ext cx="2984500" cy="501650"/>
          </a:xfrm>
          <a:prstGeom prst="rect">
            <a:avLst/>
          </a:prstGeom>
        </p:spPr>
        <p:txBody>
          <a:bodyPr/>
          <a:lstStyle/>
          <a:p>
            <a:fld id="{CCF71D79-1BE3-47F0-A0C8-4D9277D1D351}" type="slidenum">
              <a:rPr lang="en-GB" smtClean="0"/>
              <a:t>40</a:t>
            </a:fld>
            <a:endParaRPr lang="en-GB" dirty="0"/>
          </a:p>
        </p:txBody>
      </p:sp>
    </p:spTree>
    <p:extLst>
      <p:ext uri="{BB962C8B-B14F-4D97-AF65-F5344CB8AC3E}">
        <p14:creationId xmlns:p14="http://schemas.microsoft.com/office/powerpoint/2010/main" val="1113211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t>Click for next</a:t>
            </a:r>
          </a:p>
          <a:p>
            <a:endParaRPr lang="en-GB" sz="1400" b="1" dirty="0"/>
          </a:p>
          <a:p>
            <a:r>
              <a:rPr lang="en-GB" sz="1400" b="1" dirty="0"/>
              <a:t>The 1899</a:t>
            </a:r>
            <a:r>
              <a:rPr lang="en-GB" sz="1400" dirty="0"/>
              <a:t> </a:t>
            </a:r>
            <a:r>
              <a:rPr lang="en-GB" sz="1400" b="1" dirty="0"/>
              <a:t>newspaper stamp issue</a:t>
            </a:r>
          </a:p>
          <a:p>
            <a:pPr algn="just">
              <a:spcAft>
                <a:spcPts val="600"/>
              </a:spcAft>
            </a:pPr>
            <a:endParaRPr lang="en-GB" sz="1400" b="1" dirty="0"/>
          </a:p>
          <a:p>
            <a:pPr marL="0" marR="0" lvl="0" indent="0" algn="just" defTabSz="914400" rtl="0" eaLnBrk="1" fontAlgn="auto" latinLnBrk="0" hangingPunct="1">
              <a:lnSpc>
                <a:spcPct val="100000"/>
              </a:lnSpc>
              <a:spcBef>
                <a:spcPts val="0"/>
              </a:spcBef>
              <a:spcAft>
                <a:spcPts val="600"/>
              </a:spcAft>
              <a:buClrTx/>
              <a:buSzTx/>
              <a:buFontTx/>
              <a:buNone/>
              <a:tabLst/>
              <a:defRPr/>
            </a:pPr>
            <a:r>
              <a:rPr lang="en-GB" sz="1400" b="0" dirty="0"/>
              <a:t>T</a:t>
            </a:r>
            <a:r>
              <a:rPr lang="en-GB" sz="1400" dirty="0"/>
              <a:t>he 1899 issue comprised 2 Heller blue, 6 Heller orange, 10 Heller brown and 20 Heller rose stamps for one, three, five or ten newspapers. From </a:t>
            </a:r>
            <a:r>
              <a:rPr kumimoji="0" lang="en-GB" sz="1400" b="0" i="0" u="none" strike="noStrike" kern="1200" cap="none" spc="0" normalizeH="0" baseline="0" noProof="0" dirty="0">
                <a:ln>
                  <a:noFill/>
                </a:ln>
                <a:solidFill>
                  <a:prstClr val="white"/>
                </a:solidFill>
                <a:effectLst/>
                <a:uLnTx/>
                <a:uFillTx/>
                <a:latin typeface="+mn-lt"/>
                <a:ea typeface="+mn-ea"/>
                <a:cs typeface="+mn-cs"/>
              </a:rPr>
              <a:t>1901 to 1905, slanting varnish stripes were added to prevent reuse – it didn’t work.</a:t>
            </a:r>
            <a:endParaRPr lang="en-GB" sz="1400" dirty="0">
              <a:solidFill>
                <a:prstClr val="white"/>
              </a:solidFill>
              <a:latin typeface="+mn-lt"/>
            </a:endParaRPr>
          </a:p>
          <a:p>
            <a:pPr algn="just">
              <a:spcAft>
                <a:spcPts val="600"/>
              </a:spcAft>
            </a:pPr>
            <a:endParaRPr lang="en-GB" sz="1400" dirty="0"/>
          </a:p>
          <a:p>
            <a:pPr algn="just">
              <a:spcAft>
                <a:spcPts val="600"/>
              </a:spcAft>
            </a:pPr>
            <a:endParaRPr lang="en-GB" sz="1400" dirty="0"/>
          </a:p>
          <a:p>
            <a:pPr algn="just">
              <a:spcAft>
                <a:spcPts val="600"/>
              </a:spcAft>
            </a:pPr>
            <a:r>
              <a:rPr lang="en-GB" sz="1400" dirty="0"/>
              <a:t>The blue stamp was used unusually frequently; more than a thousand million were printed. The other stamps were not much used, and the higher values are rare on whole pieces, since they were pasted on the packaging which was discarded. The stamps were valid until 31 Dec 1916.</a:t>
            </a:r>
          </a:p>
          <a:p>
            <a:pPr algn="just">
              <a:spcAft>
                <a:spcPts val="600"/>
              </a:spcAft>
            </a:pPr>
            <a:endParaRPr lang="en-GB" sz="1400" dirty="0"/>
          </a:p>
          <a:p>
            <a:pPr algn="just"/>
            <a:r>
              <a:rPr lang="en-GB" sz="1400" dirty="0"/>
              <a:t>This issue is also found on postal stationery, especially on wrappers printed to private order. The colour was changed however, the 2 Heller value to washed-out light green instead of blue.</a:t>
            </a:r>
          </a:p>
          <a:p>
            <a:endParaRPr lang="en-GB" dirty="0"/>
          </a:p>
        </p:txBody>
      </p:sp>
      <p:sp>
        <p:nvSpPr>
          <p:cNvPr id="4" name="Slide Number Placeholder 3"/>
          <p:cNvSpPr>
            <a:spLocks noGrp="1"/>
          </p:cNvSpPr>
          <p:nvPr>
            <p:ph type="sldNum" sz="quarter" idx="5"/>
          </p:nvPr>
        </p:nvSpPr>
        <p:spPr>
          <a:xfrm>
            <a:off x="2682533" y="13840918"/>
            <a:ext cx="2052188" cy="731131"/>
          </a:xfrm>
          <a:prstGeom prst="rect">
            <a:avLst/>
          </a:prstGeom>
        </p:spPr>
        <p:txBody>
          <a:bodyPr/>
          <a:lstStyle/>
          <a:p>
            <a:pPr defTabSz="914301">
              <a:defRPr/>
            </a:pPr>
            <a:fld id="{FCB0BD6D-C668-404B-80D5-FEB3753140F0}" type="slidenum">
              <a:rPr lang="en-GB">
                <a:solidFill>
                  <a:prstClr val="black"/>
                </a:solidFill>
                <a:latin typeface="Calibri" panose="020F0502020204030204"/>
              </a:rPr>
              <a:pPr defTabSz="914301">
                <a:defRPr/>
              </a:pPr>
              <a:t>41</a:t>
            </a:fld>
            <a:endParaRPr lang="en-GB" dirty="0">
              <a:solidFill>
                <a:prstClr val="black"/>
              </a:solidFill>
              <a:latin typeface="Calibri" panose="020F0502020204030204"/>
            </a:endParaRPr>
          </a:p>
        </p:txBody>
      </p:sp>
      <p:sp>
        <p:nvSpPr>
          <p:cNvPr id="5" name="Rectangle 4">
            <a:extLst>
              <a:ext uri="{FF2B5EF4-FFF2-40B4-BE49-F238E27FC236}">
                <a16:creationId xmlns:a16="http://schemas.microsoft.com/office/drawing/2014/main" id="{E5711C87-87BA-4C6B-9B0D-A2E90A695E38}"/>
              </a:ext>
            </a:extLst>
          </p:cNvPr>
          <p:cNvSpPr/>
          <p:nvPr/>
        </p:nvSpPr>
        <p:spPr>
          <a:xfrm>
            <a:off x="6240662" y="9437939"/>
            <a:ext cx="418684" cy="369320"/>
          </a:xfrm>
          <a:prstGeom prst="rect">
            <a:avLst/>
          </a:prstGeom>
        </p:spPr>
        <p:txBody>
          <a:bodyPr wrap="none" lIns="91430" tIns="45714" rIns="91430" bIns="45714">
            <a:spAutoFit/>
          </a:bodyPr>
          <a:lstStyle/>
          <a:p>
            <a:r>
              <a:rPr lang="en-GB" dirty="0"/>
              <a:t>41</a:t>
            </a:r>
          </a:p>
        </p:txBody>
      </p:sp>
    </p:spTree>
    <p:extLst>
      <p:ext uri="{BB962C8B-B14F-4D97-AF65-F5344CB8AC3E}">
        <p14:creationId xmlns:p14="http://schemas.microsoft.com/office/powerpoint/2010/main" val="4604517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for next.</a:t>
            </a:r>
          </a:p>
          <a:p>
            <a:endParaRPr lang="en-GB" dirty="0"/>
          </a:p>
          <a:p>
            <a:r>
              <a:rPr lang="en-GB" sz="1400" dirty="0"/>
              <a:t>The 1908 stamp issue, commemorating the 60</a:t>
            </a:r>
            <a:r>
              <a:rPr lang="en-GB" sz="1400" baseline="30000" dirty="0"/>
              <a:t>th</a:t>
            </a:r>
            <a:r>
              <a:rPr lang="en-GB" sz="1400" dirty="0"/>
              <a:t> anniversary of Emperor Franz Joseph, was the first issue which was consciously conceived as a work of art. It was in the Jugendstil style (Austrian Art Nouveau) by the renowned artist Professor Koloman Moser. The newspaper stamps had the Mercury head, no inscription, large value numerals, no perforations. There were 2 heller blue, 6 heller orange, 10 heller red and 20 heller brown.  Three kinds of paper.</a:t>
            </a:r>
          </a:p>
          <a:p>
            <a:endParaRPr lang="en-GB" dirty="0"/>
          </a:p>
          <a:p>
            <a:endParaRPr lang="en-GB" dirty="0"/>
          </a:p>
          <a:p>
            <a:endParaRPr lang="en-GB" dirty="0"/>
          </a:p>
        </p:txBody>
      </p:sp>
      <p:sp>
        <p:nvSpPr>
          <p:cNvPr id="4" name="Slide Number Placeholder 3"/>
          <p:cNvSpPr>
            <a:spLocks noGrp="1"/>
          </p:cNvSpPr>
          <p:nvPr>
            <p:ph type="sldNum" sz="quarter" idx="5"/>
          </p:nvPr>
        </p:nvSpPr>
        <p:spPr>
          <a:xfrm>
            <a:off x="3902075" y="9517065"/>
            <a:ext cx="2984500" cy="501650"/>
          </a:xfrm>
          <a:prstGeom prst="rect">
            <a:avLst/>
          </a:prstGeom>
        </p:spPr>
        <p:txBody>
          <a:bodyPr/>
          <a:lstStyle/>
          <a:p>
            <a:fld id="{CCF71D79-1BE3-47F0-A0C8-4D9277D1D351}" type="slidenum">
              <a:rPr lang="en-GB" smtClean="0"/>
              <a:t>42</a:t>
            </a:fld>
            <a:endParaRPr lang="en-GB" dirty="0"/>
          </a:p>
        </p:txBody>
      </p:sp>
    </p:spTree>
    <p:extLst>
      <p:ext uri="{BB962C8B-B14F-4D97-AF65-F5344CB8AC3E}">
        <p14:creationId xmlns:p14="http://schemas.microsoft.com/office/powerpoint/2010/main" val="31212227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for next</a:t>
            </a:r>
          </a:p>
          <a:p>
            <a:endParaRPr lang="en-GB" dirty="0"/>
          </a:p>
          <a:p>
            <a:pPr algn="just"/>
            <a:r>
              <a:rPr lang="en-GB" sz="1400" dirty="0"/>
              <a:t>The newspaper stamp issue of 1916 was produced mainly to raise funds for the war. It used a new drawing by Dr Rudolf Junk, which features a long inscription "KAISERLICH </a:t>
            </a:r>
            <a:r>
              <a:rPr lang="en-GB" sz="1400" dirty="0" err="1"/>
              <a:t>KÖNIGLICHE</a:t>
            </a:r>
            <a:r>
              <a:rPr lang="en-GB" sz="1400" dirty="0"/>
              <a:t> ÖSTERREICHISCHE POST" around the Mercury head plus an almost invisible </a:t>
            </a:r>
            <a:r>
              <a:rPr lang="en-GB" sz="1400" dirty="0" err="1"/>
              <a:t>ZEITUNGSMARKE</a:t>
            </a:r>
            <a:r>
              <a:rPr lang="en-GB" sz="1400" dirty="0"/>
              <a:t> just above the value number. Numerous private perforations exist, sometimes very sloppy; and double perforating frequently occurs. The colours changed yet again; there were 2 heller brown, 4 heller green, 6 heller blue, 10 heller orange and 30 heller lilac-red. </a:t>
            </a:r>
          </a:p>
          <a:p>
            <a:endParaRPr lang="en-GB" sz="1400" dirty="0"/>
          </a:p>
          <a:p>
            <a:r>
              <a:rPr lang="en-GB" sz="1400" dirty="0"/>
              <a:t>Private printings occur: the 2 heller stamp is red instead of brown. </a:t>
            </a:r>
          </a:p>
          <a:p>
            <a:endParaRPr lang="en-GB" dirty="0"/>
          </a:p>
          <a:p>
            <a:endParaRPr lang="en-GB" dirty="0"/>
          </a:p>
          <a:p>
            <a:endParaRPr lang="en-GB" dirty="0"/>
          </a:p>
        </p:txBody>
      </p:sp>
      <p:sp>
        <p:nvSpPr>
          <p:cNvPr id="4" name="Slide Number Placeholder 3"/>
          <p:cNvSpPr>
            <a:spLocks noGrp="1"/>
          </p:cNvSpPr>
          <p:nvPr>
            <p:ph type="sldNum" sz="quarter" idx="5"/>
          </p:nvPr>
        </p:nvSpPr>
        <p:spPr>
          <a:xfrm>
            <a:off x="3902075" y="9517065"/>
            <a:ext cx="2984500" cy="501650"/>
          </a:xfrm>
          <a:prstGeom prst="rect">
            <a:avLst/>
          </a:prstGeom>
        </p:spPr>
        <p:txBody>
          <a:bodyPr/>
          <a:lstStyle/>
          <a:p>
            <a:fld id="{CCF71D79-1BE3-47F0-A0C8-4D9277D1D351}" type="slidenum">
              <a:rPr lang="en-GB" smtClean="0"/>
              <a:t>43</a:t>
            </a:fld>
            <a:endParaRPr lang="en-GB"/>
          </a:p>
        </p:txBody>
      </p:sp>
    </p:spTree>
    <p:extLst>
      <p:ext uri="{BB962C8B-B14F-4D97-AF65-F5344CB8AC3E}">
        <p14:creationId xmlns:p14="http://schemas.microsoft.com/office/powerpoint/2010/main" val="655773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Click for next</a:t>
            </a:r>
          </a:p>
          <a:p>
            <a:endParaRPr lang="en-GB" dirty="0"/>
          </a:p>
          <a:p>
            <a:r>
              <a:rPr lang="en-GB" sz="1400" dirty="0"/>
              <a:t>After the end of WWI, Austria emerged as a battered residue convinced that its only hope of survival was by uniting with Germany.</a:t>
            </a:r>
          </a:p>
          <a:p>
            <a:endParaRPr lang="en-GB" sz="1400" dirty="0"/>
          </a:p>
          <a:p>
            <a:r>
              <a:rPr lang="en-GB" sz="1400" dirty="0"/>
              <a:t>France objected vehemently, and Germany was discouraging.</a:t>
            </a:r>
          </a:p>
          <a:p>
            <a:endParaRPr lang="en-GB" sz="1400" dirty="0"/>
          </a:p>
          <a:p>
            <a:r>
              <a:rPr lang="en-GB" sz="1400" dirty="0"/>
              <a:t>From December 1918 the five 1916 newspaper stamps were issued overprinted “Deutschösterreich” (“German-Austria”).  They were valid till 31 Oct 1920. In other successor states of the Empire, the Austrian stamps were suitably overprinted and used until replacements could be produced. </a:t>
            </a:r>
          </a:p>
        </p:txBody>
      </p:sp>
      <p:sp>
        <p:nvSpPr>
          <p:cNvPr id="4" name="Slide Number Placeholder 3"/>
          <p:cNvSpPr>
            <a:spLocks noGrp="1"/>
          </p:cNvSpPr>
          <p:nvPr>
            <p:ph type="sldNum" sz="quarter" idx="5"/>
          </p:nvPr>
        </p:nvSpPr>
        <p:spPr>
          <a:xfrm>
            <a:off x="3902075" y="9517065"/>
            <a:ext cx="2984500" cy="501650"/>
          </a:xfrm>
          <a:prstGeom prst="rect">
            <a:avLst/>
          </a:prstGeom>
        </p:spPr>
        <p:txBody>
          <a:bodyPr/>
          <a:lstStyle/>
          <a:p>
            <a:fld id="{CCF71D79-1BE3-47F0-A0C8-4D9277D1D351}" type="slidenum">
              <a:rPr lang="en-GB" smtClean="0"/>
              <a:t>44</a:t>
            </a:fld>
            <a:endParaRPr lang="en-GB"/>
          </a:p>
        </p:txBody>
      </p:sp>
    </p:spTree>
    <p:extLst>
      <p:ext uri="{BB962C8B-B14F-4D97-AF65-F5344CB8AC3E}">
        <p14:creationId xmlns:p14="http://schemas.microsoft.com/office/powerpoint/2010/main" val="35196661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63650"/>
            <a:ext cx="6008687" cy="3381375"/>
          </a:xfrm>
        </p:spPr>
      </p:sp>
      <p:sp>
        <p:nvSpPr>
          <p:cNvPr id="3" name="Notes Placeholder 2"/>
          <p:cNvSpPr>
            <a:spLocks noGrp="1"/>
          </p:cNvSpPr>
          <p:nvPr>
            <p:ph type="body" idx="1"/>
          </p:nvPr>
        </p:nvSpPr>
        <p:spPr/>
        <p:txBody>
          <a:bodyPr/>
          <a:lstStyle/>
          <a:p>
            <a:r>
              <a:rPr lang="en-GB" sz="1400" dirty="0"/>
              <a:t>Click for next.</a:t>
            </a:r>
          </a:p>
          <a:p>
            <a:endParaRPr lang="en-GB" sz="1400" dirty="0"/>
          </a:p>
          <a:p>
            <a:r>
              <a:rPr lang="en-GB" sz="1400" dirty="0"/>
              <a:t>Post-war inflation – a trap for the unwary philatelist!</a:t>
            </a:r>
          </a:p>
          <a:p>
            <a:endParaRPr lang="en-GB" sz="1400" dirty="0"/>
          </a:p>
          <a:p>
            <a:pPr>
              <a:lnSpc>
                <a:spcPts val="2000"/>
              </a:lnSpc>
            </a:pPr>
            <a:r>
              <a:rPr lang="en-GB" sz="1400" dirty="0"/>
              <a:t>Inflation hit the newspaper post just as for everything else. However, the changes in postage rates made to cope with it were at different dates from the changes in the ‘ordinary post’.  The Austrian literature refers to “Inflation Periods 1, 2 etc” BUT these are quite different from the letter-mail inflation periods and there are only 5 of them. The starting date of 12 November 1918 is chosen because it is the date the Republic of Deutsch-Österreich was proclaimed; the rate of 2 heller introduced on 1</a:t>
            </a:r>
            <a:r>
              <a:rPr lang="en-GB" sz="1400" baseline="30000" dirty="0"/>
              <a:t>st</a:t>
            </a:r>
            <a:r>
              <a:rPr lang="en-GB" sz="1400" dirty="0"/>
              <a:t> January 1900 didn’t change until 1 July 1920.</a:t>
            </a:r>
          </a:p>
          <a:p>
            <a:endParaRPr lang="en-GB" sz="1400" dirty="0"/>
          </a:p>
        </p:txBody>
      </p:sp>
      <p:sp>
        <p:nvSpPr>
          <p:cNvPr id="4" name="Slide Number Placeholder 3"/>
          <p:cNvSpPr>
            <a:spLocks noGrp="1"/>
          </p:cNvSpPr>
          <p:nvPr>
            <p:ph type="sldNum" sz="quarter" idx="5"/>
          </p:nvPr>
        </p:nvSpPr>
        <p:spPr>
          <a:xfrm>
            <a:off x="3901703" y="9516041"/>
            <a:ext cx="2984871" cy="502674"/>
          </a:xfrm>
          <a:prstGeom prst="rect">
            <a:avLst/>
          </a:prstGeom>
        </p:spPr>
        <p:txBody>
          <a:bodyPr/>
          <a:lstStyle/>
          <a:p>
            <a:fld id="{FCB0BD6D-C668-404B-80D5-FEB3753140F0}" type="slidenum">
              <a:rPr lang="en-GB" smtClean="0"/>
              <a:t>45</a:t>
            </a:fld>
            <a:endParaRPr lang="en-GB"/>
          </a:p>
        </p:txBody>
      </p:sp>
    </p:spTree>
    <p:extLst>
      <p:ext uri="{BB962C8B-B14F-4D97-AF65-F5344CB8AC3E}">
        <p14:creationId xmlns:p14="http://schemas.microsoft.com/office/powerpoint/2010/main" val="37194652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38150" y="4821241"/>
            <a:ext cx="6011863" cy="4522456"/>
          </a:xfrm>
        </p:spPr>
        <p:txBody>
          <a:bodyPr/>
          <a:lstStyle/>
          <a:p>
            <a:pPr>
              <a:spcAft>
                <a:spcPts val="600"/>
              </a:spcAft>
            </a:pPr>
            <a:r>
              <a:rPr lang="en-GB" sz="1400" dirty="0"/>
              <a:t>1920: When the postage rates increased on 15 Jan 1920, newspaper stamps in new values and a new design were required. The “Renner-issue” (named after the designer J F Renner, not the politician Karl) showed Mercury full-face surmounted with “Deutschösterreich”. As inflation bit, new values were issued up to 3 Krone, and the series finally included 19 values. They were never all simultaneously available, since the low values were withdrawn or exhausted. </a:t>
            </a:r>
          </a:p>
          <a:p>
            <a:pPr>
              <a:spcAft>
                <a:spcPts val="600"/>
              </a:spcAft>
            </a:pPr>
            <a:r>
              <a:rPr lang="en-GB" sz="1400" dirty="0"/>
              <a:t>From 1 July 1920 a fundamental change was introduced. Newspapers that issued </a:t>
            </a:r>
            <a:r>
              <a:rPr lang="en-GB" sz="1400" b="1" dirty="0"/>
              <a:t>2 or more issues on 1 or more days per week</a:t>
            </a:r>
            <a:r>
              <a:rPr lang="en-GB" sz="1400" dirty="0"/>
              <a:t> had to pay in cash an amount calculated on the total annual weight.</a:t>
            </a:r>
          </a:p>
          <a:p>
            <a:pPr>
              <a:spcAft>
                <a:spcPts val="600"/>
              </a:spcAft>
            </a:pPr>
            <a:r>
              <a:rPr lang="en-GB" sz="1400" dirty="0"/>
              <a:t>1922: The treaty of St Germain forbade the use of “Deutschösterreich”, and all stamp issues had to be changed. Professor Dachauer produced a unified design for everything, including the newspaper stamps. The Renner stamps remained valid until sold out, so there are no exact First Days for the </a:t>
            </a:r>
            <a:r>
              <a:rPr lang="en-GB" sz="1400" dirty="0" err="1"/>
              <a:t>Dachauers</a:t>
            </a:r>
            <a:r>
              <a:rPr lang="en-GB" sz="1400" dirty="0"/>
              <a:t>. </a:t>
            </a:r>
          </a:p>
          <a:p>
            <a:r>
              <a:rPr lang="en-GB" sz="1400" dirty="0"/>
              <a:t>This issue is the last newspaper postage issue of Austria. The postal ordinance of 18 February 1922 withdrew newspaper stamps from 1 March 1922, and all postage was paid in cash.</a:t>
            </a:r>
          </a:p>
        </p:txBody>
      </p:sp>
      <p:sp>
        <p:nvSpPr>
          <p:cNvPr id="4" name="Slide Number Placeholder 3"/>
          <p:cNvSpPr>
            <a:spLocks noGrp="1"/>
          </p:cNvSpPr>
          <p:nvPr>
            <p:ph type="sldNum" sz="quarter" idx="5"/>
          </p:nvPr>
        </p:nvSpPr>
        <p:spPr>
          <a:xfrm>
            <a:off x="3902075" y="9517065"/>
            <a:ext cx="2984500" cy="501650"/>
          </a:xfrm>
          <a:prstGeom prst="rect">
            <a:avLst/>
          </a:prstGeom>
        </p:spPr>
        <p:txBody>
          <a:bodyPr/>
          <a:lstStyle/>
          <a:p>
            <a:fld id="{CCF71D79-1BE3-47F0-A0C8-4D9277D1D351}" type="slidenum">
              <a:rPr lang="en-GB" smtClean="0"/>
              <a:t>46</a:t>
            </a:fld>
            <a:endParaRPr lang="en-GB"/>
          </a:p>
        </p:txBody>
      </p:sp>
    </p:spTree>
    <p:extLst>
      <p:ext uri="{BB962C8B-B14F-4D97-AF65-F5344CB8AC3E}">
        <p14:creationId xmlns:p14="http://schemas.microsoft.com/office/powerpoint/2010/main" val="35019131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Self-runs</a:t>
            </a:r>
          </a:p>
        </p:txBody>
      </p:sp>
      <p:sp>
        <p:nvSpPr>
          <p:cNvPr id="4" name="Slide Number Placeholder 3"/>
          <p:cNvSpPr>
            <a:spLocks noGrp="1"/>
          </p:cNvSpPr>
          <p:nvPr>
            <p:ph type="sldNum" sz="quarter" idx="5"/>
          </p:nvPr>
        </p:nvSpPr>
        <p:spPr>
          <a:xfrm>
            <a:off x="3902075" y="9517065"/>
            <a:ext cx="2984500" cy="501650"/>
          </a:xfrm>
          <a:prstGeom prst="rect">
            <a:avLst/>
          </a:prstGeom>
        </p:spPr>
        <p:txBody>
          <a:bodyPr/>
          <a:lstStyle/>
          <a:p>
            <a:fld id="{CCF71D79-1BE3-47F0-A0C8-4D9277D1D351}" type="slidenum">
              <a:rPr lang="en-GB" smtClean="0"/>
              <a:t>47</a:t>
            </a:fld>
            <a:endParaRPr lang="en-GB"/>
          </a:p>
        </p:txBody>
      </p:sp>
    </p:spTree>
    <p:extLst>
      <p:ext uri="{BB962C8B-B14F-4D97-AF65-F5344CB8AC3E}">
        <p14:creationId xmlns:p14="http://schemas.microsoft.com/office/powerpoint/2010/main" val="345056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Gluecklich</a:t>
            </a:r>
            <a:r>
              <a:rPr lang="en-GB" dirty="0"/>
              <a:t> </a:t>
            </a:r>
            <a:r>
              <a:rPr lang="en-GB" dirty="0" err="1"/>
              <a:t>ist</a:t>
            </a:r>
            <a:endParaRPr lang="en-GB" dirty="0"/>
          </a:p>
        </p:txBody>
      </p:sp>
      <p:sp>
        <p:nvSpPr>
          <p:cNvPr id="4" name="Slide Number Placeholder 3"/>
          <p:cNvSpPr>
            <a:spLocks noGrp="1"/>
          </p:cNvSpPr>
          <p:nvPr>
            <p:ph type="sldNum" sz="quarter" idx="5"/>
          </p:nvPr>
        </p:nvSpPr>
        <p:spPr>
          <a:xfrm>
            <a:off x="3902075" y="9517065"/>
            <a:ext cx="2984500" cy="501650"/>
          </a:xfrm>
          <a:prstGeom prst="rect">
            <a:avLst/>
          </a:prstGeom>
        </p:spPr>
        <p:txBody>
          <a:bodyPr/>
          <a:lstStyle/>
          <a:p>
            <a:fld id="{CCF71D79-1BE3-47F0-A0C8-4D9277D1D351}" type="slidenum">
              <a:rPr lang="en-GB" smtClean="0"/>
              <a:t>48</a:t>
            </a:fld>
            <a:endParaRPr lang="en-GB"/>
          </a:p>
        </p:txBody>
      </p:sp>
    </p:spTree>
    <p:extLst>
      <p:ext uri="{BB962C8B-B14F-4D97-AF65-F5344CB8AC3E}">
        <p14:creationId xmlns:p14="http://schemas.microsoft.com/office/powerpoint/2010/main" val="8208989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460D8E1-88A7-4A33-88A8-8596091F08BF}" type="slidenum">
              <a:rPr lang="en-GB" smtClean="0"/>
              <a:t>49</a:t>
            </a:fld>
            <a:endParaRPr lang="en-GB"/>
          </a:p>
        </p:txBody>
      </p:sp>
    </p:spTree>
    <p:extLst>
      <p:ext uri="{BB962C8B-B14F-4D97-AF65-F5344CB8AC3E}">
        <p14:creationId xmlns:p14="http://schemas.microsoft.com/office/powerpoint/2010/main" val="2937449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(It zooms out to this) manual click to next</a:t>
            </a:r>
          </a:p>
          <a:p>
            <a:endParaRPr lang="en-GB" dirty="0"/>
          </a:p>
          <a:p>
            <a:pPr algn="just"/>
            <a:r>
              <a:rPr lang="en-GB" sz="1400" dirty="0"/>
              <a:t>Back in 1780, the Austro-Hungarian Empire included nearly all of Central Europe. There were eleven major groups scattered across the empire: Croatian, Czech, German, Hungarian, Italian, Polish, Romanian, Serb, Slovak, Slovene, and Ukrainian. Materials were expensive; labour was cheap; society was feudal; initiative was discouraged. You may have heard of </a:t>
            </a:r>
            <a:r>
              <a:rPr lang="en-GB" sz="1400" dirty="0" err="1"/>
              <a:t>Laurenz</a:t>
            </a:r>
            <a:r>
              <a:rPr lang="en-GB" sz="1400" dirty="0"/>
              <a:t> </a:t>
            </a:r>
            <a:r>
              <a:rPr lang="en-GB" sz="1400" dirty="0" err="1"/>
              <a:t>Koshier</a:t>
            </a:r>
            <a:r>
              <a:rPr lang="en-GB" sz="1400" dirty="0"/>
              <a:t>, arguably the inventor of the adhesive stamp. He was given a disciplinary transfer to Laibach, as far away from Vienna as possible, for making proposals for change above his pay grade!</a:t>
            </a:r>
          </a:p>
          <a:p>
            <a:endParaRPr lang="en-GB" sz="1400" dirty="0"/>
          </a:p>
          <a:p>
            <a:pPr algn="just"/>
            <a:r>
              <a:rPr lang="en-GB" sz="1400" dirty="0"/>
              <a:t>Maria Theresia died on 29 November 1780, and her son Kaiser Josef II hastened to introduce all manner of reforms which she had forbidden. He believed that if only people would behave precisely as he told them, he could reorganise and improve every aspect of everybody else’s life. </a:t>
            </a:r>
            <a:r>
              <a:rPr lang="en-GB" sz="1400" b="1" dirty="0"/>
              <a:t>We all know people like that!</a:t>
            </a:r>
            <a:r>
              <a:rPr lang="en-GB" sz="1400" dirty="0"/>
              <a:t> He enthusiastically began to convert his subjects to his ways of thinking. And of course appropriate instructions were needed; and the archives are on line…</a:t>
            </a:r>
          </a:p>
          <a:p>
            <a:endParaRPr lang="en-GB" sz="1400" dirty="0"/>
          </a:p>
          <a:p>
            <a:endParaRPr lang="en-GB" sz="1400" dirty="0"/>
          </a:p>
        </p:txBody>
      </p:sp>
      <p:sp>
        <p:nvSpPr>
          <p:cNvPr id="4" name="Slide Number Placeholder 3"/>
          <p:cNvSpPr>
            <a:spLocks noGrp="1"/>
          </p:cNvSpPr>
          <p:nvPr>
            <p:ph type="sldNum" sz="quarter" idx="5"/>
          </p:nvPr>
        </p:nvSpPr>
        <p:spPr>
          <a:xfrm>
            <a:off x="3902075" y="9517065"/>
            <a:ext cx="2984500" cy="501650"/>
          </a:xfrm>
          <a:prstGeom prst="rect">
            <a:avLst/>
          </a:prstGeom>
        </p:spPr>
        <p:txBody>
          <a:bodyPr/>
          <a:lstStyle/>
          <a:p>
            <a:fld id="{CCF71D79-1BE3-47F0-A0C8-4D9277D1D351}" type="slidenum">
              <a:rPr lang="en-GB" smtClean="0"/>
              <a:t>5</a:t>
            </a:fld>
            <a:endParaRPr lang="en-GB"/>
          </a:p>
        </p:txBody>
      </p:sp>
    </p:spTree>
    <p:extLst>
      <p:ext uri="{BB962C8B-B14F-4D97-AF65-F5344CB8AC3E}">
        <p14:creationId xmlns:p14="http://schemas.microsoft.com/office/powerpoint/2010/main" val="499966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Autoruns</a:t>
            </a:r>
            <a:endParaRPr lang="en-GB" dirty="0"/>
          </a:p>
          <a:p>
            <a:endParaRPr lang="en-GB" sz="1400" dirty="0"/>
          </a:p>
        </p:txBody>
      </p:sp>
      <p:sp>
        <p:nvSpPr>
          <p:cNvPr id="4" name="Slide Number Placeholder 3"/>
          <p:cNvSpPr>
            <a:spLocks noGrp="1"/>
          </p:cNvSpPr>
          <p:nvPr>
            <p:ph type="sldNum" sz="quarter" idx="5"/>
          </p:nvPr>
        </p:nvSpPr>
        <p:spPr>
          <a:xfrm>
            <a:off x="3903664" y="9517065"/>
            <a:ext cx="2984500" cy="501650"/>
          </a:xfrm>
          <a:prstGeom prst="rect">
            <a:avLst/>
          </a:prstGeom>
        </p:spPr>
        <p:txBody>
          <a:bodyPr/>
          <a:lstStyle/>
          <a:p>
            <a:fld id="{CCF71D79-1BE3-47F0-A0C8-4D9277D1D351}" type="slidenum">
              <a:rPr lang="en-GB" smtClean="0"/>
              <a:t>6</a:t>
            </a:fld>
            <a:endParaRPr lang="en-GB"/>
          </a:p>
        </p:txBody>
      </p:sp>
    </p:spTree>
    <p:extLst>
      <p:ext uri="{BB962C8B-B14F-4D97-AF65-F5344CB8AC3E}">
        <p14:creationId xmlns:p14="http://schemas.microsoft.com/office/powerpoint/2010/main" val="2842972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Manual click for next</a:t>
            </a:r>
          </a:p>
          <a:p>
            <a:endParaRPr lang="en-GB" u="sng" dirty="0"/>
          </a:p>
          <a:p>
            <a:r>
              <a:rPr lang="en-GB" sz="1400" dirty="0"/>
              <a:t>No I don’t know why either. See frame 52!</a:t>
            </a:r>
          </a:p>
          <a:p>
            <a:endParaRPr lang="en-GB" dirty="0"/>
          </a:p>
          <a:p>
            <a:endParaRPr lang="en-GB" dirty="0"/>
          </a:p>
          <a:p>
            <a:endParaRPr lang="en-GB" dirty="0"/>
          </a:p>
        </p:txBody>
      </p:sp>
      <p:sp>
        <p:nvSpPr>
          <p:cNvPr id="4" name="Slide Number Placeholder 3"/>
          <p:cNvSpPr>
            <a:spLocks noGrp="1"/>
          </p:cNvSpPr>
          <p:nvPr>
            <p:ph type="sldNum" sz="quarter" idx="5"/>
          </p:nvPr>
        </p:nvSpPr>
        <p:spPr>
          <a:xfrm>
            <a:off x="3786461" y="9517063"/>
            <a:ext cx="2984500" cy="501650"/>
          </a:xfrm>
          <a:prstGeom prst="rect">
            <a:avLst/>
          </a:prstGeom>
        </p:spPr>
        <p:txBody>
          <a:bodyPr/>
          <a:lstStyle/>
          <a:p>
            <a:fld id="{CCF71D79-1BE3-47F0-A0C8-4D9277D1D351}" type="slidenum">
              <a:rPr lang="en-GB" smtClean="0"/>
              <a:t>7</a:t>
            </a:fld>
            <a:endParaRPr lang="en-GB"/>
          </a:p>
        </p:txBody>
      </p:sp>
    </p:spTree>
    <p:extLst>
      <p:ext uri="{BB962C8B-B14F-4D97-AF65-F5344CB8AC3E}">
        <p14:creationId xmlns:p14="http://schemas.microsoft.com/office/powerpoint/2010/main" val="1641329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84288"/>
            <a:ext cx="6011863" cy="3382962"/>
          </a:xfrm>
        </p:spPr>
      </p:sp>
      <p:sp>
        <p:nvSpPr>
          <p:cNvPr id="3" name="Notes Placeholder 2"/>
          <p:cNvSpPr>
            <a:spLocks noGrp="1"/>
          </p:cNvSpPr>
          <p:nvPr>
            <p:ph type="body" idx="1"/>
          </p:nvPr>
        </p:nvSpPr>
        <p:spPr/>
        <p:txBody>
          <a:bodyPr/>
          <a:lstStyle/>
          <a:p>
            <a:pPr defTabSz="914301">
              <a:defRPr/>
            </a:pPr>
            <a:r>
              <a:rPr lang="en-GB" dirty="0">
                <a:latin typeface="Calibri" panose="020F0502020204030204" pitchFamily="34" charset="0"/>
                <a:ea typeface="Times New Roman" panose="02020603050405020304" pitchFamily="18" charset="0"/>
                <a:cs typeface="Calibri" panose="020F0502020204030204" pitchFamily="34" charset="0"/>
              </a:rPr>
              <a:t>Click for next</a:t>
            </a:r>
          </a:p>
          <a:p>
            <a:pPr defTabSz="914301">
              <a:defRPr/>
            </a:pPr>
            <a:endParaRPr lang="en-GB" dirty="0">
              <a:latin typeface="Calibri" panose="020F0502020204030204" pitchFamily="34" charset="0"/>
              <a:ea typeface="Times New Roman" panose="02020603050405020304" pitchFamily="18" charset="0"/>
              <a:cs typeface="Calibri" panose="020F0502020204030204" pitchFamily="34" charset="0"/>
            </a:endParaRPr>
          </a:p>
          <a:p>
            <a:pPr>
              <a:defRPr/>
            </a:pPr>
            <a:r>
              <a:rPr lang="en-GB" sz="1400" dirty="0">
                <a:latin typeface="Calibri" panose="020F0502020204030204" pitchFamily="34" charset="0"/>
                <a:ea typeface="Times New Roman" panose="02020603050405020304" pitchFamily="18" charset="0"/>
                <a:cs typeface="Calibri" panose="020F0502020204030204" pitchFamily="34" charset="0"/>
              </a:rPr>
              <a:t>Emperor Josef </a:t>
            </a:r>
            <a:r>
              <a:rPr lang="en-GB" sz="1400" dirty="0"/>
              <a:t>decided to finance his reforms by imposing a tax on all newspapers and pamphlets, whether published in Austria or imported from abroad; the official justification was “to raise funds for education”. Wurth makes the intriguing suggestion that the true purpose of this tax was to make newspapers more expensive, hence less copies would be sold, which would curb the spread of Revolutionary French ideas!</a:t>
            </a:r>
          </a:p>
          <a:p>
            <a:pPr>
              <a:defRPr/>
            </a:pPr>
            <a:endParaRPr lang="en-GB" sz="1400" dirty="0"/>
          </a:p>
          <a:p>
            <a:pPr defTabSz="914301">
              <a:defRPr/>
            </a:pPr>
            <a:endParaRPr lang="en-GB" sz="1400" dirty="0">
              <a:latin typeface="Calibri" panose="020F0502020204030204" pitchFamily="34" charset="0"/>
              <a:ea typeface="Times New Roman" panose="02020603050405020304" pitchFamily="18" charset="0"/>
              <a:cs typeface="Calibri" panose="020F0502020204030204" pitchFamily="34" charset="0"/>
            </a:endParaRPr>
          </a:p>
          <a:p>
            <a:pPr lvl="0">
              <a:defRPr/>
            </a:pPr>
            <a:r>
              <a:rPr lang="en-GB" sz="1400" dirty="0">
                <a:latin typeface="Calibri" panose="020F0502020204030204" pitchFamily="34" charset="0"/>
                <a:ea typeface="Times New Roman" panose="02020603050405020304" pitchFamily="18" charset="0"/>
                <a:cs typeface="Calibri" panose="020F0502020204030204" pitchFamily="34" charset="0"/>
              </a:rPr>
              <a:t>On 6 May 1789 Emperor Josef issued an Imperial Decree stating that newspapers and news-sheets would from 1 July 1789 be liable to a tax of ½ kreuzer Conventions </a:t>
            </a:r>
            <a:r>
              <a:rPr lang="en-GB" sz="1400" dirty="0" err="1">
                <a:latin typeface="Calibri" panose="020F0502020204030204" pitchFamily="34" charset="0"/>
                <a:ea typeface="Times New Roman" panose="02020603050405020304" pitchFamily="18" charset="0"/>
                <a:cs typeface="Calibri" panose="020F0502020204030204" pitchFamily="34" charset="0"/>
              </a:rPr>
              <a:t>Münze</a:t>
            </a:r>
            <a:r>
              <a:rPr lang="en-GB" sz="1400" dirty="0">
                <a:latin typeface="Calibri" panose="020F0502020204030204" pitchFamily="34" charset="0"/>
                <a:ea typeface="Times New Roman" panose="02020603050405020304" pitchFamily="18" charset="0"/>
                <a:cs typeface="Calibri" panose="020F0502020204030204" pitchFamily="34" charset="0"/>
              </a:rPr>
              <a:t> per Bogen (= newsprint sheet). The payment was to be indicated by “</a:t>
            </a:r>
            <a:r>
              <a:rPr lang="en-GB" sz="1400" i="1" dirty="0">
                <a:latin typeface="Calibri" panose="020F0502020204030204" pitchFamily="34" charset="0"/>
                <a:ea typeface="Times New Roman" panose="02020603050405020304" pitchFamily="18" charset="0"/>
                <a:cs typeface="Calibri" panose="020F0502020204030204" pitchFamily="34" charset="0"/>
              </a:rPr>
              <a:t>the same Signet for all, with the Austrian Arms but no indication of value or currency</a:t>
            </a:r>
            <a:r>
              <a:rPr lang="en-GB" sz="1400" dirty="0">
                <a:latin typeface="Calibri" panose="020F0502020204030204" pitchFamily="34" charset="0"/>
                <a:ea typeface="Times New Roman" panose="02020603050405020304" pitchFamily="18" charset="0"/>
                <a:cs typeface="Calibri" panose="020F0502020204030204" pitchFamily="34" charset="0"/>
              </a:rPr>
              <a:t>”. Payment of the tax was until 1853 shown by an impressed marking which he and I call a “</a:t>
            </a:r>
            <a:r>
              <a:rPr lang="en-GB" sz="1400" b="1" dirty="0">
                <a:latin typeface="Calibri" panose="020F0502020204030204" pitchFamily="34" charset="0"/>
                <a:ea typeface="Times New Roman" panose="02020603050405020304" pitchFamily="18" charset="0"/>
                <a:cs typeface="Calibri" panose="020F0502020204030204" pitchFamily="34" charset="0"/>
              </a:rPr>
              <a:t>signet</a:t>
            </a:r>
            <a:r>
              <a:rPr lang="en-GB" sz="1400" dirty="0">
                <a:latin typeface="Calibri" panose="020F0502020204030204" pitchFamily="34" charset="0"/>
                <a:ea typeface="Times New Roman" panose="02020603050405020304" pitchFamily="18" charset="0"/>
                <a:cs typeface="Calibri" panose="020F0502020204030204" pitchFamily="34" charset="0"/>
              </a:rPr>
              <a:t>”.  </a:t>
            </a:r>
            <a:r>
              <a:rPr lang="en-GB" sz="1400" dirty="0"/>
              <a:t>You may wonder how big this Bogen is…</a:t>
            </a:r>
          </a:p>
          <a:p>
            <a:pPr defTabSz="914301">
              <a:defRPr/>
            </a:pPr>
            <a:endParaRPr lang="en-GB" dirty="0">
              <a:latin typeface="Calibri" panose="020F0502020204030204" pitchFamily="34" charset="0"/>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a:xfrm>
            <a:off x="3902075" y="9517065"/>
            <a:ext cx="2984500" cy="501650"/>
          </a:xfrm>
          <a:prstGeom prst="rect">
            <a:avLst/>
          </a:prstGeom>
        </p:spPr>
        <p:txBody>
          <a:bodyPr/>
          <a:lstStyle/>
          <a:p>
            <a:fld id="{CCF71D79-1BE3-47F0-A0C8-4D9277D1D351}" type="slidenum">
              <a:rPr lang="en-GB" smtClean="0"/>
              <a:t>8</a:t>
            </a:fld>
            <a:endParaRPr lang="en-GB"/>
          </a:p>
        </p:txBody>
      </p:sp>
    </p:spTree>
    <p:extLst>
      <p:ext uri="{BB962C8B-B14F-4D97-AF65-F5344CB8AC3E}">
        <p14:creationId xmlns:p14="http://schemas.microsoft.com/office/powerpoint/2010/main" val="1949250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F71D79-1BE3-47F0-A0C8-4D9277D1D351}" type="slidenum">
              <a:rPr lang="en-GB" smtClean="0"/>
              <a:t>9</a:t>
            </a:fld>
            <a:endParaRPr lang="en-GB"/>
          </a:p>
        </p:txBody>
      </p:sp>
    </p:spTree>
    <p:extLst>
      <p:ext uri="{BB962C8B-B14F-4D97-AF65-F5344CB8AC3E}">
        <p14:creationId xmlns:p14="http://schemas.microsoft.com/office/powerpoint/2010/main" val="2933448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742AA2-174F-4F7F-884C-B13F94682615}" type="datetime1">
              <a:rPr lang="en-GB" smtClean="0"/>
              <a:t>03/05/2026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B1E1C0-2C06-40D2-B9F6-CA6DE24FAB17}" type="slidenum">
              <a:rPr lang="en-GB" smtClean="0"/>
              <a:t>‹#›</a:t>
            </a:fld>
            <a:endParaRPr lang="en-GB"/>
          </a:p>
        </p:txBody>
      </p:sp>
    </p:spTree>
    <p:extLst>
      <p:ext uri="{BB962C8B-B14F-4D97-AF65-F5344CB8AC3E}">
        <p14:creationId xmlns:p14="http://schemas.microsoft.com/office/powerpoint/2010/main" val="3844009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C4E325-58FA-4731-8CE5-EEE5D9F932BB}" type="datetime1">
              <a:rPr lang="en-GB" smtClean="0"/>
              <a:t>03/05/2026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B1E1C0-2C06-40D2-B9F6-CA6DE24FAB17}" type="slidenum">
              <a:rPr lang="en-GB" smtClean="0"/>
              <a:t>‹#›</a:t>
            </a:fld>
            <a:endParaRPr lang="en-GB"/>
          </a:p>
        </p:txBody>
      </p:sp>
    </p:spTree>
    <p:extLst>
      <p:ext uri="{BB962C8B-B14F-4D97-AF65-F5344CB8AC3E}">
        <p14:creationId xmlns:p14="http://schemas.microsoft.com/office/powerpoint/2010/main" val="4246545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324245-1C37-44F1-8EE3-6962C0D83887}" type="datetime1">
              <a:rPr lang="en-GB" smtClean="0"/>
              <a:t>03/05/2026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B1E1C0-2C06-40D2-B9F6-CA6DE24FAB17}" type="slidenum">
              <a:rPr lang="en-GB" smtClean="0"/>
              <a:t>‹#›</a:t>
            </a:fld>
            <a:endParaRPr lang="en-GB"/>
          </a:p>
        </p:txBody>
      </p:sp>
    </p:spTree>
    <p:extLst>
      <p:ext uri="{BB962C8B-B14F-4D97-AF65-F5344CB8AC3E}">
        <p14:creationId xmlns:p14="http://schemas.microsoft.com/office/powerpoint/2010/main" val="2453609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B0F9F-496B-4B9C-9B18-0E18D6C493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62218D8-A6A8-4BD4-B3BD-3E820EC746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9395868-64EE-4132-8BF0-F84452D28417}"/>
              </a:ext>
            </a:extLst>
          </p:cNvPr>
          <p:cNvSpPr>
            <a:spLocks noGrp="1"/>
          </p:cNvSpPr>
          <p:nvPr>
            <p:ph type="dt" sz="half" idx="10"/>
          </p:nvPr>
        </p:nvSpPr>
        <p:spPr/>
        <p:txBody>
          <a:bodyPr/>
          <a:lstStyle/>
          <a:p>
            <a:fld id="{5E21E06A-BD9A-4F1F-8483-111F7E1C3371}" type="datetime1">
              <a:rPr lang="en-GB" smtClean="0"/>
              <a:t>03/05/2026</a:t>
            </a:fld>
            <a:endParaRPr lang="en-GB"/>
          </a:p>
        </p:txBody>
      </p:sp>
      <p:sp>
        <p:nvSpPr>
          <p:cNvPr id="5" name="Footer Placeholder 4">
            <a:extLst>
              <a:ext uri="{FF2B5EF4-FFF2-40B4-BE49-F238E27FC236}">
                <a16:creationId xmlns:a16="http://schemas.microsoft.com/office/drawing/2014/main" id="{2633D9F6-1159-4D34-851E-9A7C6E34B0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F2C901-E04A-469C-9A01-8C1BB406E9E5}"/>
              </a:ext>
            </a:extLst>
          </p:cNvPr>
          <p:cNvSpPr>
            <a:spLocks noGrp="1"/>
          </p:cNvSpPr>
          <p:nvPr>
            <p:ph type="sldNum" sz="quarter" idx="12"/>
          </p:nvPr>
        </p:nvSpPr>
        <p:spPr/>
        <p:txBody>
          <a:bodyPr/>
          <a:lstStyle/>
          <a:p>
            <a:fld id="{BB081B04-2FF1-4E60-96DD-47EA4F076CC4}" type="slidenum">
              <a:rPr lang="en-GB" smtClean="0"/>
              <a:t>‹#›</a:t>
            </a:fld>
            <a:endParaRPr lang="en-GB"/>
          </a:p>
        </p:txBody>
      </p:sp>
    </p:spTree>
    <p:extLst>
      <p:ext uri="{BB962C8B-B14F-4D97-AF65-F5344CB8AC3E}">
        <p14:creationId xmlns:p14="http://schemas.microsoft.com/office/powerpoint/2010/main" val="1351194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D3317-6DFF-4A1D-A8A8-9E92DA08030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1ED65AE-4EE9-444B-92F4-C6416D3630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346765-5AD6-4EBC-9FDB-B049F1D7C074}"/>
              </a:ext>
            </a:extLst>
          </p:cNvPr>
          <p:cNvSpPr>
            <a:spLocks noGrp="1"/>
          </p:cNvSpPr>
          <p:nvPr>
            <p:ph type="dt" sz="half" idx="10"/>
          </p:nvPr>
        </p:nvSpPr>
        <p:spPr/>
        <p:txBody>
          <a:bodyPr/>
          <a:lstStyle/>
          <a:p>
            <a:fld id="{2538733A-5CDE-4D10-8148-BFC77D93C27F}" type="datetime1">
              <a:rPr lang="en-GB" smtClean="0"/>
              <a:t>03/05/2026</a:t>
            </a:fld>
            <a:endParaRPr lang="en-GB"/>
          </a:p>
        </p:txBody>
      </p:sp>
      <p:sp>
        <p:nvSpPr>
          <p:cNvPr id="5" name="Footer Placeholder 4">
            <a:extLst>
              <a:ext uri="{FF2B5EF4-FFF2-40B4-BE49-F238E27FC236}">
                <a16:creationId xmlns:a16="http://schemas.microsoft.com/office/drawing/2014/main" id="{C338E491-12CF-48D9-9687-D0090F69BD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37837C-B6D7-41A3-9E4D-3227AAE7EFDE}"/>
              </a:ext>
            </a:extLst>
          </p:cNvPr>
          <p:cNvSpPr>
            <a:spLocks noGrp="1"/>
          </p:cNvSpPr>
          <p:nvPr>
            <p:ph type="sldNum" sz="quarter" idx="12"/>
          </p:nvPr>
        </p:nvSpPr>
        <p:spPr/>
        <p:txBody>
          <a:bodyPr/>
          <a:lstStyle/>
          <a:p>
            <a:fld id="{BB081B04-2FF1-4E60-96DD-47EA4F076CC4}" type="slidenum">
              <a:rPr lang="en-GB" smtClean="0"/>
              <a:t>‹#›</a:t>
            </a:fld>
            <a:endParaRPr lang="en-GB"/>
          </a:p>
        </p:txBody>
      </p:sp>
    </p:spTree>
    <p:extLst>
      <p:ext uri="{BB962C8B-B14F-4D97-AF65-F5344CB8AC3E}">
        <p14:creationId xmlns:p14="http://schemas.microsoft.com/office/powerpoint/2010/main" val="3028141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258C-E151-4CF1-813B-42F605A919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BDD66C-1ABB-45EE-AB34-61F4176620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415136-7E90-4E93-8D14-94F70582BE09}"/>
              </a:ext>
            </a:extLst>
          </p:cNvPr>
          <p:cNvSpPr>
            <a:spLocks noGrp="1"/>
          </p:cNvSpPr>
          <p:nvPr>
            <p:ph type="dt" sz="half" idx="10"/>
          </p:nvPr>
        </p:nvSpPr>
        <p:spPr/>
        <p:txBody>
          <a:bodyPr/>
          <a:lstStyle/>
          <a:p>
            <a:fld id="{FE4B08B4-00F2-44D5-B364-44383A4D9170}" type="datetime1">
              <a:rPr lang="en-GB" smtClean="0"/>
              <a:t>03/05/2026</a:t>
            </a:fld>
            <a:endParaRPr lang="en-GB"/>
          </a:p>
        </p:txBody>
      </p:sp>
      <p:sp>
        <p:nvSpPr>
          <p:cNvPr id="5" name="Footer Placeholder 4">
            <a:extLst>
              <a:ext uri="{FF2B5EF4-FFF2-40B4-BE49-F238E27FC236}">
                <a16:creationId xmlns:a16="http://schemas.microsoft.com/office/drawing/2014/main" id="{985A1966-631F-4358-B470-87A9376893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522723-7118-4606-A700-D5BC43F6090F}"/>
              </a:ext>
            </a:extLst>
          </p:cNvPr>
          <p:cNvSpPr>
            <a:spLocks noGrp="1"/>
          </p:cNvSpPr>
          <p:nvPr>
            <p:ph type="sldNum" sz="quarter" idx="12"/>
          </p:nvPr>
        </p:nvSpPr>
        <p:spPr/>
        <p:txBody>
          <a:bodyPr/>
          <a:lstStyle/>
          <a:p>
            <a:fld id="{BB081B04-2FF1-4E60-96DD-47EA4F076CC4}" type="slidenum">
              <a:rPr lang="en-GB" smtClean="0"/>
              <a:t>‹#›</a:t>
            </a:fld>
            <a:endParaRPr lang="en-GB"/>
          </a:p>
        </p:txBody>
      </p:sp>
    </p:spTree>
    <p:extLst>
      <p:ext uri="{BB962C8B-B14F-4D97-AF65-F5344CB8AC3E}">
        <p14:creationId xmlns:p14="http://schemas.microsoft.com/office/powerpoint/2010/main" val="1977887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957DC-CC91-4DAE-A750-1C296094309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330AED0-51CC-438E-836B-744B5F99EF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E0038E5-AC56-4597-AC4B-8500C9F631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13085C5-3798-4330-AEF7-076F61345743}"/>
              </a:ext>
            </a:extLst>
          </p:cNvPr>
          <p:cNvSpPr>
            <a:spLocks noGrp="1"/>
          </p:cNvSpPr>
          <p:nvPr>
            <p:ph type="dt" sz="half" idx="10"/>
          </p:nvPr>
        </p:nvSpPr>
        <p:spPr/>
        <p:txBody>
          <a:bodyPr/>
          <a:lstStyle/>
          <a:p>
            <a:fld id="{77FDD9A8-E4AA-4FB4-BB9F-1B885F4D9AB2}" type="datetime1">
              <a:rPr lang="en-GB" smtClean="0"/>
              <a:t>03/05/2026</a:t>
            </a:fld>
            <a:endParaRPr lang="en-GB"/>
          </a:p>
        </p:txBody>
      </p:sp>
      <p:sp>
        <p:nvSpPr>
          <p:cNvPr id="6" name="Footer Placeholder 5">
            <a:extLst>
              <a:ext uri="{FF2B5EF4-FFF2-40B4-BE49-F238E27FC236}">
                <a16:creationId xmlns:a16="http://schemas.microsoft.com/office/drawing/2014/main" id="{2DE013FE-8ED2-4534-9F60-13B6A351165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B497EE0-EAEF-4EDD-91A9-92B8F5A85C58}"/>
              </a:ext>
            </a:extLst>
          </p:cNvPr>
          <p:cNvSpPr>
            <a:spLocks noGrp="1"/>
          </p:cNvSpPr>
          <p:nvPr>
            <p:ph type="sldNum" sz="quarter" idx="12"/>
          </p:nvPr>
        </p:nvSpPr>
        <p:spPr/>
        <p:txBody>
          <a:bodyPr/>
          <a:lstStyle/>
          <a:p>
            <a:fld id="{BB081B04-2FF1-4E60-96DD-47EA4F076CC4}" type="slidenum">
              <a:rPr lang="en-GB" smtClean="0"/>
              <a:t>‹#›</a:t>
            </a:fld>
            <a:endParaRPr lang="en-GB"/>
          </a:p>
        </p:txBody>
      </p:sp>
    </p:spTree>
    <p:extLst>
      <p:ext uri="{BB962C8B-B14F-4D97-AF65-F5344CB8AC3E}">
        <p14:creationId xmlns:p14="http://schemas.microsoft.com/office/powerpoint/2010/main" val="209311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F1221-3C35-4933-9DB7-BAE90BFE22A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E4B5B8E-AAEA-4BFD-B122-9A744F1418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00EDBD-D07C-41E4-BB9A-2C9BF88498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9EF8D13-3157-4BF7-BC2B-3AF34EC2E7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AFB18A-C574-41F6-85F3-8B091EE1DC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7161DB4-CFCD-44A0-A90D-947C81011BFF}"/>
              </a:ext>
            </a:extLst>
          </p:cNvPr>
          <p:cNvSpPr>
            <a:spLocks noGrp="1"/>
          </p:cNvSpPr>
          <p:nvPr>
            <p:ph type="dt" sz="half" idx="10"/>
          </p:nvPr>
        </p:nvSpPr>
        <p:spPr/>
        <p:txBody>
          <a:bodyPr/>
          <a:lstStyle/>
          <a:p>
            <a:fld id="{057797F4-4406-46CA-993C-A15CBFA8F7AE}" type="datetime1">
              <a:rPr lang="en-GB" smtClean="0"/>
              <a:t>03/05/2026</a:t>
            </a:fld>
            <a:endParaRPr lang="en-GB"/>
          </a:p>
        </p:txBody>
      </p:sp>
      <p:sp>
        <p:nvSpPr>
          <p:cNvPr id="8" name="Footer Placeholder 7">
            <a:extLst>
              <a:ext uri="{FF2B5EF4-FFF2-40B4-BE49-F238E27FC236}">
                <a16:creationId xmlns:a16="http://schemas.microsoft.com/office/drawing/2014/main" id="{CBC4FF8B-D2D7-4DFD-B076-A3E2DA97853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A896BE-1457-4F8B-AAF3-54361167A4E2}"/>
              </a:ext>
            </a:extLst>
          </p:cNvPr>
          <p:cNvSpPr>
            <a:spLocks noGrp="1"/>
          </p:cNvSpPr>
          <p:nvPr>
            <p:ph type="sldNum" sz="quarter" idx="12"/>
          </p:nvPr>
        </p:nvSpPr>
        <p:spPr/>
        <p:txBody>
          <a:bodyPr/>
          <a:lstStyle/>
          <a:p>
            <a:fld id="{BB081B04-2FF1-4E60-96DD-47EA4F076CC4}" type="slidenum">
              <a:rPr lang="en-GB" smtClean="0"/>
              <a:t>‹#›</a:t>
            </a:fld>
            <a:endParaRPr lang="en-GB"/>
          </a:p>
        </p:txBody>
      </p:sp>
    </p:spTree>
    <p:extLst>
      <p:ext uri="{BB962C8B-B14F-4D97-AF65-F5344CB8AC3E}">
        <p14:creationId xmlns:p14="http://schemas.microsoft.com/office/powerpoint/2010/main" val="9075969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ECAD3-B77A-41FE-BE5D-F04EB861761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4CDD53A-B788-4DDA-B18D-6C5AC36E7597}"/>
              </a:ext>
            </a:extLst>
          </p:cNvPr>
          <p:cNvSpPr>
            <a:spLocks noGrp="1"/>
          </p:cNvSpPr>
          <p:nvPr>
            <p:ph type="dt" sz="half" idx="10"/>
          </p:nvPr>
        </p:nvSpPr>
        <p:spPr/>
        <p:txBody>
          <a:bodyPr/>
          <a:lstStyle/>
          <a:p>
            <a:fld id="{8133187D-C708-4840-A169-ABBB225EE248}" type="datetime1">
              <a:rPr lang="en-GB" smtClean="0"/>
              <a:t>03/05/2026</a:t>
            </a:fld>
            <a:endParaRPr lang="en-GB"/>
          </a:p>
        </p:txBody>
      </p:sp>
      <p:sp>
        <p:nvSpPr>
          <p:cNvPr id="4" name="Footer Placeholder 3">
            <a:extLst>
              <a:ext uri="{FF2B5EF4-FFF2-40B4-BE49-F238E27FC236}">
                <a16:creationId xmlns:a16="http://schemas.microsoft.com/office/drawing/2014/main" id="{B8106AAE-E34F-41A2-A23D-AB3D8D900EA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09BB617-EF58-49C9-8922-F7F7217E3E92}"/>
              </a:ext>
            </a:extLst>
          </p:cNvPr>
          <p:cNvSpPr>
            <a:spLocks noGrp="1"/>
          </p:cNvSpPr>
          <p:nvPr>
            <p:ph type="sldNum" sz="quarter" idx="12"/>
          </p:nvPr>
        </p:nvSpPr>
        <p:spPr/>
        <p:txBody>
          <a:bodyPr/>
          <a:lstStyle/>
          <a:p>
            <a:fld id="{BB081B04-2FF1-4E60-96DD-47EA4F076CC4}" type="slidenum">
              <a:rPr lang="en-GB" smtClean="0"/>
              <a:t>‹#›</a:t>
            </a:fld>
            <a:endParaRPr lang="en-GB"/>
          </a:p>
        </p:txBody>
      </p:sp>
    </p:spTree>
    <p:extLst>
      <p:ext uri="{BB962C8B-B14F-4D97-AF65-F5344CB8AC3E}">
        <p14:creationId xmlns:p14="http://schemas.microsoft.com/office/powerpoint/2010/main" val="35979740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EBAB3C-2EC0-4CE3-A928-B275C547E32C}"/>
              </a:ext>
            </a:extLst>
          </p:cNvPr>
          <p:cNvSpPr>
            <a:spLocks noGrp="1"/>
          </p:cNvSpPr>
          <p:nvPr>
            <p:ph type="dt" sz="half" idx="10"/>
          </p:nvPr>
        </p:nvSpPr>
        <p:spPr/>
        <p:txBody>
          <a:bodyPr/>
          <a:lstStyle/>
          <a:p>
            <a:fld id="{92F88A84-9B0F-4476-83C2-26D4B9C50155}" type="datetime1">
              <a:rPr lang="en-GB" smtClean="0"/>
              <a:t>03/05/2026</a:t>
            </a:fld>
            <a:endParaRPr lang="en-GB"/>
          </a:p>
        </p:txBody>
      </p:sp>
      <p:sp>
        <p:nvSpPr>
          <p:cNvPr id="3" name="Footer Placeholder 2">
            <a:extLst>
              <a:ext uri="{FF2B5EF4-FFF2-40B4-BE49-F238E27FC236}">
                <a16:creationId xmlns:a16="http://schemas.microsoft.com/office/drawing/2014/main" id="{2AADE46E-E76E-430C-9F4D-7316166DF2B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B69C238-2BFB-4E20-AFAB-8B99F56FDABA}"/>
              </a:ext>
            </a:extLst>
          </p:cNvPr>
          <p:cNvSpPr>
            <a:spLocks noGrp="1"/>
          </p:cNvSpPr>
          <p:nvPr>
            <p:ph type="sldNum" sz="quarter" idx="12"/>
          </p:nvPr>
        </p:nvSpPr>
        <p:spPr/>
        <p:txBody>
          <a:bodyPr/>
          <a:lstStyle/>
          <a:p>
            <a:fld id="{BB081B04-2FF1-4E60-96DD-47EA4F076CC4}" type="slidenum">
              <a:rPr lang="en-GB" smtClean="0"/>
              <a:t>‹#›</a:t>
            </a:fld>
            <a:endParaRPr lang="en-GB"/>
          </a:p>
        </p:txBody>
      </p:sp>
    </p:spTree>
    <p:extLst>
      <p:ext uri="{BB962C8B-B14F-4D97-AF65-F5344CB8AC3E}">
        <p14:creationId xmlns:p14="http://schemas.microsoft.com/office/powerpoint/2010/main" val="9744124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D214-7116-4FE2-A90E-143C78167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9336CD3-FB2F-4958-81FC-B1F339BB78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EC64087-8958-4A9E-A1CF-BD87F068E4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3CB5EC-3A69-4DC4-A982-22B6DD3C0D3D}"/>
              </a:ext>
            </a:extLst>
          </p:cNvPr>
          <p:cNvSpPr>
            <a:spLocks noGrp="1"/>
          </p:cNvSpPr>
          <p:nvPr>
            <p:ph type="dt" sz="half" idx="10"/>
          </p:nvPr>
        </p:nvSpPr>
        <p:spPr/>
        <p:txBody>
          <a:bodyPr/>
          <a:lstStyle/>
          <a:p>
            <a:fld id="{18D95A60-0108-40CD-8E27-C6A0D1B8A4D5}" type="datetime1">
              <a:rPr lang="en-GB" smtClean="0"/>
              <a:t>03/05/2026</a:t>
            </a:fld>
            <a:endParaRPr lang="en-GB"/>
          </a:p>
        </p:txBody>
      </p:sp>
      <p:sp>
        <p:nvSpPr>
          <p:cNvPr id="6" name="Footer Placeholder 5">
            <a:extLst>
              <a:ext uri="{FF2B5EF4-FFF2-40B4-BE49-F238E27FC236}">
                <a16:creationId xmlns:a16="http://schemas.microsoft.com/office/drawing/2014/main" id="{97F465EE-E01F-4693-BADB-CEF319B3AED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A5A517F-64D6-4766-9526-4A920A8B05B7}"/>
              </a:ext>
            </a:extLst>
          </p:cNvPr>
          <p:cNvSpPr>
            <a:spLocks noGrp="1"/>
          </p:cNvSpPr>
          <p:nvPr>
            <p:ph type="sldNum" sz="quarter" idx="12"/>
          </p:nvPr>
        </p:nvSpPr>
        <p:spPr/>
        <p:txBody>
          <a:bodyPr/>
          <a:lstStyle/>
          <a:p>
            <a:fld id="{BB081B04-2FF1-4E60-96DD-47EA4F076CC4}" type="slidenum">
              <a:rPr lang="en-GB" smtClean="0"/>
              <a:t>‹#›</a:t>
            </a:fld>
            <a:endParaRPr lang="en-GB"/>
          </a:p>
        </p:txBody>
      </p:sp>
    </p:spTree>
    <p:extLst>
      <p:ext uri="{BB962C8B-B14F-4D97-AF65-F5344CB8AC3E}">
        <p14:creationId xmlns:p14="http://schemas.microsoft.com/office/powerpoint/2010/main" val="3937304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62DD8B-B96B-4A72-95E5-D66CEC9BCCC2}" type="datetime1">
              <a:rPr lang="en-GB" smtClean="0"/>
              <a:t>03/05/2026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B1E1C0-2C06-40D2-B9F6-CA6DE24FAB17}" type="slidenum">
              <a:rPr lang="en-GB" smtClean="0"/>
              <a:t>‹#›</a:t>
            </a:fld>
            <a:endParaRPr lang="en-GB"/>
          </a:p>
        </p:txBody>
      </p:sp>
    </p:spTree>
    <p:extLst>
      <p:ext uri="{BB962C8B-B14F-4D97-AF65-F5344CB8AC3E}">
        <p14:creationId xmlns:p14="http://schemas.microsoft.com/office/powerpoint/2010/main" val="2157556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45CDC-6045-4EEA-8F95-FB66475563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B43150E-23DD-4E9A-89AB-E129F164E5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3285F16-FC50-49A9-AA91-C29D26B4B8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A8E51B-23CF-41A4-9C8C-9B7CF1E6CB5F}"/>
              </a:ext>
            </a:extLst>
          </p:cNvPr>
          <p:cNvSpPr>
            <a:spLocks noGrp="1"/>
          </p:cNvSpPr>
          <p:nvPr>
            <p:ph type="dt" sz="half" idx="10"/>
          </p:nvPr>
        </p:nvSpPr>
        <p:spPr/>
        <p:txBody>
          <a:bodyPr/>
          <a:lstStyle/>
          <a:p>
            <a:fld id="{A1D9DAFD-2348-4201-AAA4-9418B91607FD}" type="datetime1">
              <a:rPr lang="en-GB" smtClean="0"/>
              <a:t>03/05/2026</a:t>
            </a:fld>
            <a:endParaRPr lang="en-GB"/>
          </a:p>
        </p:txBody>
      </p:sp>
      <p:sp>
        <p:nvSpPr>
          <p:cNvPr id="6" name="Footer Placeholder 5">
            <a:extLst>
              <a:ext uri="{FF2B5EF4-FFF2-40B4-BE49-F238E27FC236}">
                <a16:creationId xmlns:a16="http://schemas.microsoft.com/office/drawing/2014/main" id="{4C3FF1EC-B1E3-4DA9-8E29-0FF6538BC50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7D0E59-680B-410C-978B-BF726287F738}"/>
              </a:ext>
            </a:extLst>
          </p:cNvPr>
          <p:cNvSpPr>
            <a:spLocks noGrp="1"/>
          </p:cNvSpPr>
          <p:nvPr>
            <p:ph type="sldNum" sz="quarter" idx="12"/>
          </p:nvPr>
        </p:nvSpPr>
        <p:spPr/>
        <p:txBody>
          <a:bodyPr/>
          <a:lstStyle/>
          <a:p>
            <a:fld id="{BB081B04-2FF1-4E60-96DD-47EA4F076CC4}" type="slidenum">
              <a:rPr lang="en-GB" smtClean="0"/>
              <a:t>‹#›</a:t>
            </a:fld>
            <a:endParaRPr lang="en-GB"/>
          </a:p>
        </p:txBody>
      </p:sp>
    </p:spTree>
    <p:extLst>
      <p:ext uri="{BB962C8B-B14F-4D97-AF65-F5344CB8AC3E}">
        <p14:creationId xmlns:p14="http://schemas.microsoft.com/office/powerpoint/2010/main" val="7069752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6FD2E-78D3-409B-9644-69300FDBAC1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DA503DD-1B99-4A39-80D0-BA51C69F4B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5F1086-4F78-4057-857A-0247211FC157}"/>
              </a:ext>
            </a:extLst>
          </p:cNvPr>
          <p:cNvSpPr>
            <a:spLocks noGrp="1"/>
          </p:cNvSpPr>
          <p:nvPr>
            <p:ph type="dt" sz="half" idx="10"/>
          </p:nvPr>
        </p:nvSpPr>
        <p:spPr/>
        <p:txBody>
          <a:bodyPr/>
          <a:lstStyle/>
          <a:p>
            <a:fld id="{16358485-BBA9-4FDF-BD98-56B0260AB739}" type="datetime1">
              <a:rPr lang="en-GB" smtClean="0"/>
              <a:t>03/05/2026</a:t>
            </a:fld>
            <a:endParaRPr lang="en-GB"/>
          </a:p>
        </p:txBody>
      </p:sp>
      <p:sp>
        <p:nvSpPr>
          <p:cNvPr id="5" name="Footer Placeholder 4">
            <a:extLst>
              <a:ext uri="{FF2B5EF4-FFF2-40B4-BE49-F238E27FC236}">
                <a16:creationId xmlns:a16="http://schemas.microsoft.com/office/drawing/2014/main" id="{ABF05201-803A-4F96-8B74-63ADCEA8EB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EF1F8E-B42D-4A46-9F15-F0F38E24E04B}"/>
              </a:ext>
            </a:extLst>
          </p:cNvPr>
          <p:cNvSpPr>
            <a:spLocks noGrp="1"/>
          </p:cNvSpPr>
          <p:nvPr>
            <p:ph type="sldNum" sz="quarter" idx="12"/>
          </p:nvPr>
        </p:nvSpPr>
        <p:spPr/>
        <p:txBody>
          <a:bodyPr/>
          <a:lstStyle/>
          <a:p>
            <a:fld id="{BB081B04-2FF1-4E60-96DD-47EA4F076CC4}" type="slidenum">
              <a:rPr lang="en-GB" smtClean="0"/>
              <a:t>‹#›</a:t>
            </a:fld>
            <a:endParaRPr lang="en-GB"/>
          </a:p>
        </p:txBody>
      </p:sp>
    </p:spTree>
    <p:extLst>
      <p:ext uri="{BB962C8B-B14F-4D97-AF65-F5344CB8AC3E}">
        <p14:creationId xmlns:p14="http://schemas.microsoft.com/office/powerpoint/2010/main" val="42013062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7C242B-F21C-4B9E-B434-828ECC7DCB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25A2510-D91B-4CD6-9464-440CA937F0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D066B3-09AA-45A8-9FC1-BB52334CACBB}"/>
              </a:ext>
            </a:extLst>
          </p:cNvPr>
          <p:cNvSpPr>
            <a:spLocks noGrp="1"/>
          </p:cNvSpPr>
          <p:nvPr>
            <p:ph type="dt" sz="half" idx="10"/>
          </p:nvPr>
        </p:nvSpPr>
        <p:spPr/>
        <p:txBody>
          <a:bodyPr/>
          <a:lstStyle/>
          <a:p>
            <a:fld id="{2A14281A-7300-4933-B6C2-6A20621A1773}" type="datetime1">
              <a:rPr lang="en-GB" smtClean="0"/>
              <a:t>03/05/2026</a:t>
            </a:fld>
            <a:endParaRPr lang="en-GB"/>
          </a:p>
        </p:txBody>
      </p:sp>
      <p:sp>
        <p:nvSpPr>
          <p:cNvPr id="5" name="Footer Placeholder 4">
            <a:extLst>
              <a:ext uri="{FF2B5EF4-FFF2-40B4-BE49-F238E27FC236}">
                <a16:creationId xmlns:a16="http://schemas.microsoft.com/office/drawing/2014/main" id="{2D7372E6-723C-4EA6-B93E-6F60FEDA00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4BD42D-6B4B-4FA2-9BE6-A5C5FFAD3E2C}"/>
              </a:ext>
            </a:extLst>
          </p:cNvPr>
          <p:cNvSpPr>
            <a:spLocks noGrp="1"/>
          </p:cNvSpPr>
          <p:nvPr>
            <p:ph type="sldNum" sz="quarter" idx="12"/>
          </p:nvPr>
        </p:nvSpPr>
        <p:spPr/>
        <p:txBody>
          <a:bodyPr/>
          <a:lstStyle/>
          <a:p>
            <a:fld id="{BB081B04-2FF1-4E60-96DD-47EA4F076CC4}" type="slidenum">
              <a:rPr lang="en-GB" smtClean="0"/>
              <a:t>‹#›</a:t>
            </a:fld>
            <a:endParaRPr lang="en-GB"/>
          </a:p>
        </p:txBody>
      </p:sp>
    </p:spTree>
    <p:extLst>
      <p:ext uri="{BB962C8B-B14F-4D97-AF65-F5344CB8AC3E}">
        <p14:creationId xmlns:p14="http://schemas.microsoft.com/office/powerpoint/2010/main" val="4077445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26E4020-1E93-41A7-AE64-44CCD5B76DF1}" type="datetime1">
              <a:rPr lang="en-GB" smtClean="0"/>
              <a:t>03/05/2026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71E97EF-C544-4581-8004-3F0058EE1CBB}" type="slidenum">
              <a:rPr lang="en-GB" smtClean="0"/>
              <a:t>‹#›</a:t>
            </a:fld>
            <a:endParaRPr lang="en-GB"/>
          </a:p>
        </p:txBody>
      </p:sp>
    </p:spTree>
    <p:extLst>
      <p:ext uri="{BB962C8B-B14F-4D97-AF65-F5344CB8AC3E}">
        <p14:creationId xmlns:p14="http://schemas.microsoft.com/office/powerpoint/2010/main" val="1302986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B8DB3C-6490-43F4-851D-2A60E4F3851D}" type="datetime1">
              <a:rPr lang="en-GB" smtClean="0"/>
              <a:t>03/05/2026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71E97EF-C544-4581-8004-3F0058EE1CBB}" type="slidenum">
              <a:rPr lang="en-GB" smtClean="0"/>
              <a:t>‹#›</a:t>
            </a:fld>
            <a:endParaRPr lang="en-GB"/>
          </a:p>
        </p:txBody>
      </p:sp>
    </p:spTree>
    <p:extLst>
      <p:ext uri="{BB962C8B-B14F-4D97-AF65-F5344CB8AC3E}">
        <p14:creationId xmlns:p14="http://schemas.microsoft.com/office/powerpoint/2010/main" val="20680833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272678-D4F2-4255-A7EF-37BF88C64855}" type="datetime1">
              <a:rPr lang="en-GB" smtClean="0"/>
              <a:t>03/05/2026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71E97EF-C544-4581-8004-3F0058EE1CBB}" type="slidenum">
              <a:rPr lang="en-GB" smtClean="0"/>
              <a:t>‹#›</a:t>
            </a:fld>
            <a:endParaRPr lang="en-GB"/>
          </a:p>
        </p:txBody>
      </p:sp>
    </p:spTree>
    <p:extLst>
      <p:ext uri="{BB962C8B-B14F-4D97-AF65-F5344CB8AC3E}">
        <p14:creationId xmlns:p14="http://schemas.microsoft.com/office/powerpoint/2010/main" val="29216629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094F681-9C5E-4746-8402-59DCCD0CE00B}" type="datetime1">
              <a:rPr lang="en-GB" smtClean="0"/>
              <a:t>03/05/2026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71E97EF-C544-4581-8004-3F0058EE1CBB}" type="slidenum">
              <a:rPr lang="en-GB" smtClean="0"/>
              <a:t>‹#›</a:t>
            </a:fld>
            <a:endParaRPr lang="en-GB"/>
          </a:p>
        </p:txBody>
      </p:sp>
    </p:spTree>
    <p:extLst>
      <p:ext uri="{BB962C8B-B14F-4D97-AF65-F5344CB8AC3E}">
        <p14:creationId xmlns:p14="http://schemas.microsoft.com/office/powerpoint/2010/main" val="4087050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055C941-65D4-4F38-8FC1-C45354BE584A}" type="datetime1">
              <a:rPr lang="en-GB" smtClean="0"/>
              <a:t>03/05/2026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71E97EF-C544-4581-8004-3F0058EE1CBB}" type="slidenum">
              <a:rPr lang="en-GB" smtClean="0"/>
              <a:t>‹#›</a:t>
            </a:fld>
            <a:endParaRPr lang="en-GB"/>
          </a:p>
        </p:txBody>
      </p:sp>
    </p:spTree>
    <p:extLst>
      <p:ext uri="{BB962C8B-B14F-4D97-AF65-F5344CB8AC3E}">
        <p14:creationId xmlns:p14="http://schemas.microsoft.com/office/powerpoint/2010/main" val="22839087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7CF960-CFC3-4F2F-87CE-8AB9EF9E0E3D}" type="datetime1">
              <a:rPr lang="en-GB" smtClean="0"/>
              <a:t>03/05/2026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71E97EF-C544-4581-8004-3F0058EE1CBB}" type="slidenum">
              <a:rPr lang="en-GB" smtClean="0"/>
              <a:t>‹#›</a:t>
            </a:fld>
            <a:endParaRPr lang="en-GB"/>
          </a:p>
        </p:txBody>
      </p:sp>
    </p:spTree>
    <p:extLst>
      <p:ext uri="{BB962C8B-B14F-4D97-AF65-F5344CB8AC3E}">
        <p14:creationId xmlns:p14="http://schemas.microsoft.com/office/powerpoint/2010/main" val="12085404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3E5029-F966-4D5A-B71C-DC7C8ECC10B3}" type="datetime1">
              <a:rPr lang="en-GB" smtClean="0"/>
              <a:t>03/05/2026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71E97EF-C544-4581-8004-3F0058EE1CBB}" type="slidenum">
              <a:rPr lang="en-GB" smtClean="0"/>
              <a:t>‹#›</a:t>
            </a:fld>
            <a:endParaRPr lang="en-GB"/>
          </a:p>
        </p:txBody>
      </p:sp>
    </p:spTree>
    <p:extLst>
      <p:ext uri="{BB962C8B-B14F-4D97-AF65-F5344CB8AC3E}">
        <p14:creationId xmlns:p14="http://schemas.microsoft.com/office/powerpoint/2010/main" val="2351378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B8D33E-07A5-495C-84A0-38E759C4A34C}" type="datetime1">
              <a:rPr lang="en-GB" smtClean="0"/>
              <a:t>03/05/2026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B1E1C0-2C06-40D2-B9F6-CA6DE24FAB17}" type="slidenum">
              <a:rPr lang="en-GB" smtClean="0"/>
              <a:t>‹#›</a:t>
            </a:fld>
            <a:endParaRPr lang="en-GB"/>
          </a:p>
        </p:txBody>
      </p:sp>
    </p:spTree>
    <p:extLst>
      <p:ext uri="{BB962C8B-B14F-4D97-AF65-F5344CB8AC3E}">
        <p14:creationId xmlns:p14="http://schemas.microsoft.com/office/powerpoint/2010/main" val="41341057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272464-00CC-418E-9E16-BD6ADB7A3960}" type="datetime1">
              <a:rPr lang="en-GB" smtClean="0"/>
              <a:t>03/05/2026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71E97EF-C544-4581-8004-3F0058EE1CBB}" type="slidenum">
              <a:rPr lang="en-GB" smtClean="0"/>
              <a:t>‹#›</a:t>
            </a:fld>
            <a:endParaRPr lang="en-GB"/>
          </a:p>
        </p:txBody>
      </p:sp>
    </p:spTree>
    <p:extLst>
      <p:ext uri="{BB962C8B-B14F-4D97-AF65-F5344CB8AC3E}">
        <p14:creationId xmlns:p14="http://schemas.microsoft.com/office/powerpoint/2010/main" val="13715662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271F98-11BA-48C3-8CBD-4DC5DF48C98A}" type="datetime1">
              <a:rPr lang="en-GB" smtClean="0"/>
              <a:t>03/05/2026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71E97EF-C544-4581-8004-3F0058EE1CBB}" type="slidenum">
              <a:rPr lang="en-GB" smtClean="0"/>
              <a:t>‹#›</a:t>
            </a:fld>
            <a:endParaRPr lang="en-GB"/>
          </a:p>
        </p:txBody>
      </p:sp>
    </p:spTree>
    <p:extLst>
      <p:ext uri="{BB962C8B-B14F-4D97-AF65-F5344CB8AC3E}">
        <p14:creationId xmlns:p14="http://schemas.microsoft.com/office/powerpoint/2010/main" val="22162857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2B8A69-2174-4176-A7E1-24F880C7EA8D}" type="datetime1">
              <a:rPr lang="en-GB" smtClean="0"/>
              <a:t>03/05/2026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71E97EF-C544-4581-8004-3F0058EE1CBB}" type="slidenum">
              <a:rPr lang="en-GB" smtClean="0"/>
              <a:t>‹#›</a:t>
            </a:fld>
            <a:endParaRPr lang="en-GB"/>
          </a:p>
        </p:txBody>
      </p:sp>
    </p:spTree>
    <p:extLst>
      <p:ext uri="{BB962C8B-B14F-4D97-AF65-F5344CB8AC3E}">
        <p14:creationId xmlns:p14="http://schemas.microsoft.com/office/powerpoint/2010/main" val="14833550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5D1F4D-B34C-4AE7-9695-82AED27D8BA4}" type="datetime1">
              <a:rPr lang="en-GB" smtClean="0"/>
              <a:t>03/05/2026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71E97EF-C544-4581-8004-3F0058EE1CBB}" type="slidenum">
              <a:rPr lang="en-GB" smtClean="0"/>
              <a:t>‹#›</a:t>
            </a:fld>
            <a:endParaRPr lang="en-GB"/>
          </a:p>
        </p:txBody>
      </p:sp>
    </p:spTree>
    <p:extLst>
      <p:ext uri="{BB962C8B-B14F-4D97-AF65-F5344CB8AC3E}">
        <p14:creationId xmlns:p14="http://schemas.microsoft.com/office/powerpoint/2010/main" val="42756071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009ED-50C6-426D-923C-806D6299FF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AECDDCD-4CD2-4F91-AB74-5E7E6CCD12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82E8348-93A8-4F74-A0F0-BFC686A49240}"/>
              </a:ext>
            </a:extLst>
          </p:cNvPr>
          <p:cNvSpPr>
            <a:spLocks noGrp="1"/>
          </p:cNvSpPr>
          <p:nvPr>
            <p:ph type="dt" sz="half" idx="10"/>
          </p:nvPr>
        </p:nvSpPr>
        <p:spPr/>
        <p:txBody>
          <a:bodyPr/>
          <a:lstStyle/>
          <a:p>
            <a:fld id="{86370F28-53BA-4684-A3E6-6756F1CFF356}" type="datetime1">
              <a:rPr lang="en-GB" smtClean="0"/>
              <a:t>03/05/2026</a:t>
            </a:fld>
            <a:endParaRPr lang="en-GB"/>
          </a:p>
        </p:txBody>
      </p:sp>
      <p:sp>
        <p:nvSpPr>
          <p:cNvPr id="5" name="Footer Placeholder 4">
            <a:extLst>
              <a:ext uri="{FF2B5EF4-FFF2-40B4-BE49-F238E27FC236}">
                <a16:creationId xmlns:a16="http://schemas.microsoft.com/office/drawing/2014/main" id="{D2DAA291-5303-4F0D-9AC7-125F13A297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FF9999-A8D6-48EC-B973-3FFC8A0A752D}"/>
              </a:ext>
            </a:extLst>
          </p:cNvPr>
          <p:cNvSpPr>
            <a:spLocks noGrp="1"/>
          </p:cNvSpPr>
          <p:nvPr>
            <p:ph type="sldNum" sz="quarter" idx="12"/>
          </p:nvPr>
        </p:nvSpPr>
        <p:spPr/>
        <p:txBody>
          <a:bodyPr/>
          <a:lstStyle/>
          <a:p>
            <a:fld id="{B6274ECA-B40B-4AA8-94F1-101443BDA3EF}" type="slidenum">
              <a:rPr lang="en-GB" smtClean="0"/>
              <a:t>‹#›</a:t>
            </a:fld>
            <a:endParaRPr lang="en-GB"/>
          </a:p>
        </p:txBody>
      </p:sp>
    </p:spTree>
    <p:extLst>
      <p:ext uri="{BB962C8B-B14F-4D97-AF65-F5344CB8AC3E}">
        <p14:creationId xmlns:p14="http://schemas.microsoft.com/office/powerpoint/2010/main" val="24639353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5ADDB-64DD-4AC4-AEE5-FF837193B59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AA6E0BF-1C9C-40D9-986D-8ADAAF7BC0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7EAC19-008E-44A7-9DA8-4C039F4FE325}"/>
              </a:ext>
            </a:extLst>
          </p:cNvPr>
          <p:cNvSpPr>
            <a:spLocks noGrp="1"/>
          </p:cNvSpPr>
          <p:nvPr>
            <p:ph type="dt" sz="half" idx="10"/>
          </p:nvPr>
        </p:nvSpPr>
        <p:spPr/>
        <p:txBody>
          <a:bodyPr/>
          <a:lstStyle/>
          <a:p>
            <a:fld id="{8FD9D84E-818B-4437-98F6-BA2E39F2FCDA}" type="datetime1">
              <a:rPr lang="en-GB" smtClean="0"/>
              <a:t>03/05/2026</a:t>
            </a:fld>
            <a:endParaRPr lang="en-GB"/>
          </a:p>
        </p:txBody>
      </p:sp>
      <p:sp>
        <p:nvSpPr>
          <p:cNvPr id="5" name="Footer Placeholder 4">
            <a:extLst>
              <a:ext uri="{FF2B5EF4-FFF2-40B4-BE49-F238E27FC236}">
                <a16:creationId xmlns:a16="http://schemas.microsoft.com/office/drawing/2014/main" id="{8862AB61-816D-49A7-969A-4529AF93A9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C391D4-0DA5-4814-94C4-CF79D7E7D6D7}"/>
              </a:ext>
            </a:extLst>
          </p:cNvPr>
          <p:cNvSpPr>
            <a:spLocks noGrp="1"/>
          </p:cNvSpPr>
          <p:nvPr>
            <p:ph type="sldNum" sz="quarter" idx="12"/>
          </p:nvPr>
        </p:nvSpPr>
        <p:spPr/>
        <p:txBody>
          <a:bodyPr/>
          <a:lstStyle/>
          <a:p>
            <a:fld id="{B6274ECA-B40B-4AA8-94F1-101443BDA3EF}" type="slidenum">
              <a:rPr lang="en-GB" smtClean="0"/>
              <a:t>‹#›</a:t>
            </a:fld>
            <a:endParaRPr lang="en-GB"/>
          </a:p>
        </p:txBody>
      </p:sp>
    </p:spTree>
    <p:extLst>
      <p:ext uri="{BB962C8B-B14F-4D97-AF65-F5344CB8AC3E}">
        <p14:creationId xmlns:p14="http://schemas.microsoft.com/office/powerpoint/2010/main" val="6853915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8C656-2148-4930-89FD-8F263B683B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A9EE57F-CE4F-400D-B0A8-04AEEA8DBF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C2181B-E53D-41F3-9F2A-D881465C5C0D}"/>
              </a:ext>
            </a:extLst>
          </p:cNvPr>
          <p:cNvSpPr>
            <a:spLocks noGrp="1"/>
          </p:cNvSpPr>
          <p:nvPr>
            <p:ph type="dt" sz="half" idx="10"/>
          </p:nvPr>
        </p:nvSpPr>
        <p:spPr/>
        <p:txBody>
          <a:bodyPr/>
          <a:lstStyle/>
          <a:p>
            <a:fld id="{0816DA39-1AAF-4712-B7C6-B7F2E92EC7F9}" type="datetime1">
              <a:rPr lang="en-GB" smtClean="0"/>
              <a:t>03/05/2026</a:t>
            </a:fld>
            <a:endParaRPr lang="en-GB"/>
          </a:p>
        </p:txBody>
      </p:sp>
      <p:sp>
        <p:nvSpPr>
          <p:cNvPr id="5" name="Footer Placeholder 4">
            <a:extLst>
              <a:ext uri="{FF2B5EF4-FFF2-40B4-BE49-F238E27FC236}">
                <a16:creationId xmlns:a16="http://schemas.microsoft.com/office/drawing/2014/main" id="{ACBB8F5C-4535-4499-A147-8BEBFCB173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6C5D73-E529-439C-8EEE-A0B1FCF9E2F4}"/>
              </a:ext>
            </a:extLst>
          </p:cNvPr>
          <p:cNvSpPr>
            <a:spLocks noGrp="1"/>
          </p:cNvSpPr>
          <p:nvPr>
            <p:ph type="sldNum" sz="quarter" idx="12"/>
          </p:nvPr>
        </p:nvSpPr>
        <p:spPr/>
        <p:txBody>
          <a:bodyPr/>
          <a:lstStyle/>
          <a:p>
            <a:fld id="{B6274ECA-B40B-4AA8-94F1-101443BDA3EF}" type="slidenum">
              <a:rPr lang="en-GB" smtClean="0"/>
              <a:t>‹#›</a:t>
            </a:fld>
            <a:endParaRPr lang="en-GB"/>
          </a:p>
        </p:txBody>
      </p:sp>
    </p:spTree>
    <p:extLst>
      <p:ext uri="{BB962C8B-B14F-4D97-AF65-F5344CB8AC3E}">
        <p14:creationId xmlns:p14="http://schemas.microsoft.com/office/powerpoint/2010/main" val="24492622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76632-FD52-4F14-9362-3F7CBD9192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89F8172-72C3-4CE5-AD22-C6690621EB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DBF9E83-2AAD-444D-85EC-52C9CE62E7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9FF3632-2352-4846-BA14-84D77736ACFF}"/>
              </a:ext>
            </a:extLst>
          </p:cNvPr>
          <p:cNvSpPr>
            <a:spLocks noGrp="1"/>
          </p:cNvSpPr>
          <p:nvPr>
            <p:ph type="dt" sz="half" idx="10"/>
          </p:nvPr>
        </p:nvSpPr>
        <p:spPr/>
        <p:txBody>
          <a:bodyPr/>
          <a:lstStyle/>
          <a:p>
            <a:fld id="{7EC6C08E-FE00-465A-BAF7-B2844602C1AC}" type="datetime1">
              <a:rPr lang="en-GB" smtClean="0"/>
              <a:t>03/05/2026</a:t>
            </a:fld>
            <a:endParaRPr lang="en-GB"/>
          </a:p>
        </p:txBody>
      </p:sp>
      <p:sp>
        <p:nvSpPr>
          <p:cNvPr id="6" name="Footer Placeholder 5">
            <a:extLst>
              <a:ext uri="{FF2B5EF4-FFF2-40B4-BE49-F238E27FC236}">
                <a16:creationId xmlns:a16="http://schemas.microsoft.com/office/drawing/2014/main" id="{6AD8A0FF-9FF7-4F41-8292-3194DB62919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843743-2519-4743-ADA0-0D3C83DE451D}"/>
              </a:ext>
            </a:extLst>
          </p:cNvPr>
          <p:cNvSpPr>
            <a:spLocks noGrp="1"/>
          </p:cNvSpPr>
          <p:nvPr>
            <p:ph type="sldNum" sz="quarter" idx="12"/>
          </p:nvPr>
        </p:nvSpPr>
        <p:spPr/>
        <p:txBody>
          <a:bodyPr/>
          <a:lstStyle/>
          <a:p>
            <a:fld id="{B6274ECA-B40B-4AA8-94F1-101443BDA3EF}" type="slidenum">
              <a:rPr lang="en-GB" smtClean="0"/>
              <a:t>‹#›</a:t>
            </a:fld>
            <a:endParaRPr lang="en-GB"/>
          </a:p>
        </p:txBody>
      </p:sp>
    </p:spTree>
    <p:extLst>
      <p:ext uri="{BB962C8B-B14F-4D97-AF65-F5344CB8AC3E}">
        <p14:creationId xmlns:p14="http://schemas.microsoft.com/office/powerpoint/2010/main" val="27062778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4C5DC-B5E8-462A-ABD8-F149FAC3608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4C55E1-DA37-471F-B602-ABA8BF350C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1320C-5470-4F91-B8D5-7D74354AC0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388387B-4A8B-4473-B186-AC8F56FC25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19AB5B-8FA2-4ED4-B505-A37F7B70C5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391FB2B-9003-4DCB-A1B2-4BD70B2960BB}"/>
              </a:ext>
            </a:extLst>
          </p:cNvPr>
          <p:cNvSpPr>
            <a:spLocks noGrp="1"/>
          </p:cNvSpPr>
          <p:nvPr>
            <p:ph type="dt" sz="half" idx="10"/>
          </p:nvPr>
        </p:nvSpPr>
        <p:spPr/>
        <p:txBody>
          <a:bodyPr/>
          <a:lstStyle/>
          <a:p>
            <a:fld id="{DCDE66E6-BBDC-42DC-B99F-25CD9F576D81}" type="datetime1">
              <a:rPr lang="en-GB" smtClean="0"/>
              <a:t>03/05/2026</a:t>
            </a:fld>
            <a:endParaRPr lang="en-GB"/>
          </a:p>
        </p:txBody>
      </p:sp>
      <p:sp>
        <p:nvSpPr>
          <p:cNvPr id="8" name="Footer Placeholder 7">
            <a:extLst>
              <a:ext uri="{FF2B5EF4-FFF2-40B4-BE49-F238E27FC236}">
                <a16:creationId xmlns:a16="http://schemas.microsoft.com/office/drawing/2014/main" id="{419EABBC-46ED-452A-97DC-6DA986AC56E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0813AE2-316E-41F1-B51D-3EBD03182602}"/>
              </a:ext>
            </a:extLst>
          </p:cNvPr>
          <p:cNvSpPr>
            <a:spLocks noGrp="1"/>
          </p:cNvSpPr>
          <p:nvPr>
            <p:ph type="sldNum" sz="quarter" idx="12"/>
          </p:nvPr>
        </p:nvSpPr>
        <p:spPr/>
        <p:txBody>
          <a:bodyPr/>
          <a:lstStyle/>
          <a:p>
            <a:fld id="{B6274ECA-B40B-4AA8-94F1-101443BDA3EF}" type="slidenum">
              <a:rPr lang="en-GB" smtClean="0"/>
              <a:t>‹#›</a:t>
            </a:fld>
            <a:endParaRPr lang="en-GB"/>
          </a:p>
        </p:txBody>
      </p:sp>
    </p:spTree>
    <p:extLst>
      <p:ext uri="{BB962C8B-B14F-4D97-AF65-F5344CB8AC3E}">
        <p14:creationId xmlns:p14="http://schemas.microsoft.com/office/powerpoint/2010/main" val="16949320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5023A-71B1-4098-BEC5-ECA26D582A5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D3A3E75-22EB-4FF5-9102-51F456994CEE}"/>
              </a:ext>
            </a:extLst>
          </p:cNvPr>
          <p:cNvSpPr>
            <a:spLocks noGrp="1"/>
          </p:cNvSpPr>
          <p:nvPr>
            <p:ph type="dt" sz="half" idx="10"/>
          </p:nvPr>
        </p:nvSpPr>
        <p:spPr/>
        <p:txBody>
          <a:bodyPr/>
          <a:lstStyle/>
          <a:p>
            <a:fld id="{43B5270F-8CCF-4C9D-AAC2-5D4E7B9FA728}" type="datetime1">
              <a:rPr lang="en-GB" smtClean="0"/>
              <a:t>03/05/2026</a:t>
            </a:fld>
            <a:endParaRPr lang="en-GB"/>
          </a:p>
        </p:txBody>
      </p:sp>
      <p:sp>
        <p:nvSpPr>
          <p:cNvPr id="4" name="Footer Placeholder 3">
            <a:extLst>
              <a:ext uri="{FF2B5EF4-FFF2-40B4-BE49-F238E27FC236}">
                <a16:creationId xmlns:a16="http://schemas.microsoft.com/office/drawing/2014/main" id="{E1225028-CDDD-4E85-B465-F3D9AEB5130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0A482C6-C230-49FD-903A-17110EDFCBAB}"/>
              </a:ext>
            </a:extLst>
          </p:cNvPr>
          <p:cNvSpPr>
            <a:spLocks noGrp="1"/>
          </p:cNvSpPr>
          <p:nvPr>
            <p:ph type="sldNum" sz="quarter" idx="12"/>
          </p:nvPr>
        </p:nvSpPr>
        <p:spPr/>
        <p:txBody>
          <a:bodyPr/>
          <a:lstStyle/>
          <a:p>
            <a:fld id="{B6274ECA-B40B-4AA8-94F1-101443BDA3EF}" type="slidenum">
              <a:rPr lang="en-GB" smtClean="0"/>
              <a:t>‹#›</a:t>
            </a:fld>
            <a:endParaRPr lang="en-GB"/>
          </a:p>
        </p:txBody>
      </p:sp>
    </p:spTree>
    <p:extLst>
      <p:ext uri="{BB962C8B-B14F-4D97-AF65-F5344CB8AC3E}">
        <p14:creationId xmlns:p14="http://schemas.microsoft.com/office/powerpoint/2010/main" val="2281816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61FD43-95B5-4E34-B02B-7D657470F0EF}" type="datetime1">
              <a:rPr lang="en-GB" smtClean="0"/>
              <a:t>03/05/2026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3B1E1C0-2C06-40D2-B9F6-CA6DE24FAB17}" type="slidenum">
              <a:rPr lang="en-GB" smtClean="0"/>
              <a:t>‹#›</a:t>
            </a:fld>
            <a:endParaRPr lang="en-GB"/>
          </a:p>
        </p:txBody>
      </p:sp>
    </p:spTree>
    <p:extLst>
      <p:ext uri="{BB962C8B-B14F-4D97-AF65-F5344CB8AC3E}">
        <p14:creationId xmlns:p14="http://schemas.microsoft.com/office/powerpoint/2010/main" val="18002927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E8C4DE-28AA-4BB7-9299-0352A1571D87}"/>
              </a:ext>
            </a:extLst>
          </p:cNvPr>
          <p:cNvSpPr>
            <a:spLocks noGrp="1"/>
          </p:cNvSpPr>
          <p:nvPr>
            <p:ph type="dt" sz="half" idx="10"/>
          </p:nvPr>
        </p:nvSpPr>
        <p:spPr/>
        <p:txBody>
          <a:bodyPr/>
          <a:lstStyle/>
          <a:p>
            <a:fld id="{374528C7-2502-479B-8C41-6EE22E95DE55}" type="datetime1">
              <a:rPr lang="en-GB" smtClean="0"/>
              <a:t>03/05/2026</a:t>
            </a:fld>
            <a:endParaRPr lang="en-GB"/>
          </a:p>
        </p:txBody>
      </p:sp>
      <p:sp>
        <p:nvSpPr>
          <p:cNvPr id="3" name="Footer Placeholder 2">
            <a:extLst>
              <a:ext uri="{FF2B5EF4-FFF2-40B4-BE49-F238E27FC236}">
                <a16:creationId xmlns:a16="http://schemas.microsoft.com/office/drawing/2014/main" id="{74694AAF-B8E6-40FC-B3B8-4B4E07E7815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53FB27F-EED2-4D3B-B727-44F80EB6A046}"/>
              </a:ext>
            </a:extLst>
          </p:cNvPr>
          <p:cNvSpPr>
            <a:spLocks noGrp="1"/>
          </p:cNvSpPr>
          <p:nvPr>
            <p:ph type="sldNum" sz="quarter" idx="12"/>
          </p:nvPr>
        </p:nvSpPr>
        <p:spPr/>
        <p:txBody>
          <a:bodyPr/>
          <a:lstStyle/>
          <a:p>
            <a:fld id="{B6274ECA-B40B-4AA8-94F1-101443BDA3EF}" type="slidenum">
              <a:rPr lang="en-GB" smtClean="0"/>
              <a:t>‹#›</a:t>
            </a:fld>
            <a:endParaRPr lang="en-GB"/>
          </a:p>
        </p:txBody>
      </p:sp>
    </p:spTree>
    <p:extLst>
      <p:ext uri="{BB962C8B-B14F-4D97-AF65-F5344CB8AC3E}">
        <p14:creationId xmlns:p14="http://schemas.microsoft.com/office/powerpoint/2010/main" val="17035907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D9CC0-EDA9-45AF-80EB-5B22FBD3ED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6A6E5D0-7525-40EE-BF89-49FF8A3F01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AC3C993-6C02-48AC-ACA7-A2DFD6030F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FB7D7E-E515-4B1D-A019-B9C678779420}"/>
              </a:ext>
            </a:extLst>
          </p:cNvPr>
          <p:cNvSpPr>
            <a:spLocks noGrp="1"/>
          </p:cNvSpPr>
          <p:nvPr>
            <p:ph type="dt" sz="half" idx="10"/>
          </p:nvPr>
        </p:nvSpPr>
        <p:spPr/>
        <p:txBody>
          <a:bodyPr/>
          <a:lstStyle/>
          <a:p>
            <a:fld id="{F8DB6669-0329-4F80-A102-4D681CAD4ACD}" type="datetime1">
              <a:rPr lang="en-GB" smtClean="0"/>
              <a:t>03/05/2026</a:t>
            </a:fld>
            <a:endParaRPr lang="en-GB"/>
          </a:p>
        </p:txBody>
      </p:sp>
      <p:sp>
        <p:nvSpPr>
          <p:cNvPr id="6" name="Footer Placeholder 5">
            <a:extLst>
              <a:ext uri="{FF2B5EF4-FFF2-40B4-BE49-F238E27FC236}">
                <a16:creationId xmlns:a16="http://schemas.microsoft.com/office/drawing/2014/main" id="{5699E97D-CEE8-4682-AE17-4663EA3C2F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C311F09-65A1-48BF-82A1-15FB4CC2ABFC}"/>
              </a:ext>
            </a:extLst>
          </p:cNvPr>
          <p:cNvSpPr>
            <a:spLocks noGrp="1"/>
          </p:cNvSpPr>
          <p:nvPr>
            <p:ph type="sldNum" sz="quarter" idx="12"/>
          </p:nvPr>
        </p:nvSpPr>
        <p:spPr/>
        <p:txBody>
          <a:bodyPr/>
          <a:lstStyle/>
          <a:p>
            <a:fld id="{B6274ECA-B40B-4AA8-94F1-101443BDA3EF}" type="slidenum">
              <a:rPr lang="en-GB" smtClean="0"/>
              <a:t>‹#›</a:t>
            </a:fld>
            <a:endParaRPr lang="en-GB"/>
          </a:p>
        </p:txBody>
      </p:sp>
    </p:spTree>
    <p:extLst>
      <p:ext uri="{BB962C8B-B14F-4D97-AF65-F5344CB8AC3E}">
        <p14:creationId xmlns:p14="http://schemas.microsoft.com/office/powerpoint/2010/main" val="5859284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BFC10-F58C-4C12-97A8-4135EEA7F5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BEAB074-55DF-4D15-96C4-571CA5D862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8147F18-E563-419F-A6D7-B27EFBB2E6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5DB41C-991F-470F-A5C6-2C97133D5C26}"/>
              </a:ext>
            </a:extLst>
          </p:cNvPr>
          <p:cNvSpPr>
            <a:spLocks noGrp="1"/>
          </p:cNvSpPr>
          <p:nvPr>
            <p:ph type="dt" sz="half" idx="10"/>
          </p:nvPr>
        </p:nvSpPr>
        <p:spPr/>
        <p:txBody>
          <a:bodyPr/>
          <a:lstStyle/>
          <a:p>
            <a:fld id="{CCD05D62-0B2C-4C99-AFD8-05447DDB057B}" type="datetime1">
              <a:rPr lang="en-GB" smtClean="0"/>
              <a:t>03/05/2026</a:t>
            </a:fld>
            <a:endParaRPr lang="en-GB"/>
          </a:p>
        </p:txBody>
      </p:sp>
      <p:sp>
        <p:nvSpPr>
          <p:cNvPr id="6" name="Footer Placeholder 5">
            <a:extLst>
              <a:ext uri="{FF2B5EF4-FFF2-40B4-BE49-F238E27FC236}">
                <a16:creationId xmlns:a16="http://schemas.microsoft.com/office/drawing/2014/main" id="{CA3643F6-8C7C-4C14-B35A-9810021C31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D786CBA-F575-4AE5-B5CA-9ADF343304E7}"/>
              </a:ext>
            </a:extLst>
          </p:cNvPr>
          <p:cNvSpPr>
            <a:spLocks noGrp="1"/>
          </p:cNvSpPr>
          <p:nvPr>
            <p:ph type="sldNum" sz="quarter" idx="12"/>
          </p:nvPr>
        </p:nvSpPr>
        <p:spPr/>
        <p:txBody>
          <a:bodyPr/>
          <a:lstStyle/>
          <a:p>
            <a:fld id="{B6274ECA-B40B-4AA8-94F1-101443BDA3EF}" type="slidenum">
              <a:rPr lang="en-GB" smtClean="0"/>
              <a:t>‹#›</a:t>
            </a:fld>
            <a:endParaRPr lang="en-GB"/>
          </a:p>
        </p:txBody>
      </p:sp>
    </p:spTree>
    <p:extLst>
      <p:ext uri="{BB962C8B-B14F-4D97-AF65-F5344CB8AC3E}">
        <p14:creationId xmlns:p14="http://schemas.microsoft.com/office/powerpoint/2010/main" val="6428809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2F83A-BDB9-4453-BC87-14228594A93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E99DE9-D610-4D28-8AF0-91855BE0C2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9A2809-4292-4763-806E-6D7D9D0EC5E3}"/>
              </a:ext>
            </a:extLst>
          </p:cNvPr>
          <p:cNvSpPr>
            <a:spLocks noGrp="1"/>
          </p:cNvSpPr>
          <p:nvPr>
            <p:ph type="dt" sz="half" idx="10"/>
          </p:nvPr>
        </p:nvSpPr>
        <p:spPr/>
        <p:txBody>
          <a:bodyPr/>
          <a:lstStyle/>
          <a:p>
            <a:fld id="{6A216DC6-C20B-41B8-B54F-2B644DB4B1E5}" type="datetime1">
              <a:rPr lang="en-GB" smtClean="0"/>
              <a:t>03/05/2026</a:t>
            </a:fld>
            <a:endParaRPr lang="en-GB"/>
          </a:p>
        </p:txBody>
      </p:sp>
      <p:sp>
        <p:nvSpPr>
          <p:cNvPr id="5" name="Footer Placeholder 4">
            <a:extLst>
              <a:ext uri="{FF2B5EF4-FFF2-40B4-BE49-F238E27FC236}">
                <a16:creationId xmlns:a16="http://schemas.microsoft.com/office/drawing/2014/main" id="{A4EA7279-301D-4B63-8766-7299368EBE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1A30D6-4AF7-4A7B-9A40-0235E3BDB7EF}"/>
              </a:ext>
            </a:extLst>
          </p:cNvPr>
          <p:cNvSpPr>
            <a:spLocks noGrp="1"/>
          </p:cNvSpPr>
          <p:nvPr>
            <p:ph type="sldNum" sz="quarter" idx="12"/>
          </p:nvPr>
        </p:nvSpPr>
        <p:spPr/>
        <p:txBody>
          <a:bodyPr/>
          <a:lstStyle/>
          <a:p>
            <a:fld id="{B6274ECA-B40B-4AA8-94F1-101443BDA3EF}" type="slidenum">
              <a:rPr lang="en-GB" smtClean="0"/>
              <a:t>‹#›</a:t>
            </a:fld>
            <a:endParaRPr lang="en-GB"/>
          </a:p>
        </p:txBody>
      </p:sp>
    </p:spTree>
    <p:extLst>
      <p:ext uri="{BB962C8B-B14F-4D97-AF65-F5344CB8AC3E}">
        <p14:creationId xmlns:p14="http://schemas.microsoft.com/office/powerpoint/2010/main" val="17868442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3E3376-7FE5-4729-B425-62EDFF39847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40207F7-ABD6-44FD-BFEB-D9D73B922A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F5E3A4-60EB-4217-BB76-BF9EA177B1D3}"/>
              </a:ext>
            </a:extLst>
          </p:cNvPr>
          <p:cNvSpPr>
            <a:spLocks noGrp="1"/>
          </p:cNvSpPr>
          <p:nvPr>
            <p:ph type="dt" sz="half" idx="10"/>
          </p:nvPr>
        </p:nvSpPr>
        <p:spPr/>
        <p:txBody>
          <a:bodyPr/>
          <a:lstStyle/>
          <a:p>
            <a:fld id="{FB6EB9C3-8580-4B62-BA4D-82A404CFCBCF}" type="datetime1">
              <a:rPr lang="en-GB" smtClean="0"/>
              <a:t>03/05/2026</a:t>
            </a:fld>
            <a:endParaRPr lang="en-GB"/>
          </a:p>
        </p:txBody>
      </p:sp>
      <p:sp>
        <p:nvSpPr>
          <p:cNvPr id="5" name="Footer Placeholder 4">
            <a:extLst>
              <a:ext uri="{FF2B5EF4-FFF2-40B4-BE49-F238E27FC236}">
                <a16:creationId xmlns:a16="http://schemas.microsoft.com/office/drawing/2014/main" id="{26D91F3D-A448-43A4-8C02-1BF47688BD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B764A2-99E0-4AB9-A2FF-20514E95D520}"/>
              </a:ext>
            </a:extLst>
          </p:cNvPr>
          <p:cNvSpPr>
            <a:spLocks noGrp="1"/>
          </p:cNvSpPr>
          <p:nvPr>
            <p:ph type="sldNum" sz="quarter" idx="12"/>
          </p:nvPr>
        </p:nvSpPr>
        <p:spPr/>
        <p:txBody>
          <a:bodyPr/>
          <a:lstStyle/>
          <a:p>
            <a:fld id="{B6274ECA-B40B-4AA8-94F1-101443BDA3EF}" type="slidenum">
              <a:rPr lang="en-GB" smtClean="0"/>
              <a:t>‹#›</a:t>
            </a:fld>
            <a:endParaRPr lang="en-GB"/>
          </a:p>
        </p:txBody>
      </p:sp>
    </p:spTree>
    <p:extLst>
      <p:ext uri="{BB962C8B-B14F-4D97-AF65-F5344CB8AC3E}">
        <p14:creationId xmlns:p14="http://schemas.microsoft.com/office/powerpoint/2010/main" val="263662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753B40-910B-43D6-9E43-10B6C614A886}" type="datetime1">
              <a:rPr lang="en-GB" smtClean="0"/>
              <a:t>03/05/2026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3B1E1C0-2C06-40D2-B9F6-CA6DE24FAB17}" type="slidenum">
              <a:rPr lang="en-GB" smtClean="0"/>
              <a:t>‹#›</a:t>
            </a:fld>
            <a:endParaRPr lang="en-GB"/>
          </a:p>
        </p:txBody>
      </p:sp>
    </p:spTree>
    <p:extLst>
      <p:ext uri="{BB962C8B-B14F-4D97-AF65-F5344CB8AC3E}">
        <p14:creationId xmlns:p14="http://schemas.microsoft.com/office/powerpoint/2010/main" val="1232432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3A921A3-724C-42FA-A0DF-DA3F55FAB79F}" type="datetime1">
              <a:rPr lang="en-GB" smtClean="0"/>
              <a:t>03/05/2026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3B1E1C0-2C06-40D2-B9F6-CA6DE24FAB17}" type="slidenum">
              <a:rPr lang="en-GB" smtClean="0"/>
              <a:t>‹#›</a:t>
            </a:fld>
            <a:endParaRPr lang="en-GB"/>
          </a:p>
        </p:txBody>
      </p:sp>
    </p:spTree>
    <p:extLst>
      <p:ext uri="{BB962C8B-B14F-4D97-AF65-F5344CB8AC3E}">
        <p14:creationId xmlns:p14="http://schemas.microsoft.com/office/powerpoint/2010/main" val="1511879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2FDC94-B35C-4A88-B488-0094BE17DC0D}" type="datetime1">
              <a:rPr lang="en-GB" smtClean="0"/>
              <a:t>03/05/2026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3B1E1C0-2C06-40D2-B9F6-CA6DE24FAB17}" type="slidenum">
              <a:rPr lang="en-GB" smtClean="0"/>
              <a:t>‹#›</a:t>
            </a:fld>
            <a:endParaRPr lang="en-GB"/>
          </a:p>
        </p:txBody>
      </p:sp>
    </p:spTree>
    <p:extLst>
      <p:ext uri="{BB962C8B-B14F-4D97-AF65-F5344CB8AC3E}">
        <p14:creationId xmlns:p14="http://schemas.microsoft.com/office/powerpoint/2010/main" val="2689112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932946-CA85-4B59-B22A-138A34BDAFA7}" type="datetime1">
              <a:rPr lang="en-GB" smtClean="0"/>
              <a:t>03/05/2026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3B1E1C0-2C06-40D2-B9F6-CA6DE24FAB17}" type="slidenum">
              <a:rPr lang="en-GB" smtClean="0"/>
              <a:t>‹#›</a:t>
            </a:fld>
            <a:endParaRPr lang="en-GB"/>
          </a:p>
        </p:txBody>
      </p:sp>
    </p:spTree>
    <p:extLst>
      <p:ext uri="{BB962C8B-B14F-4D97-AF65-F5344CB8AC3E}">
        <p14:creationId xmlns:p14="http://schemas.microsoft.com/office/powerpoint/2010/main" val="2615743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2986FE-3EC1-4BB7-A9A4-823250A149C0}" type="datetime1">
              <a:rPr lang="en-GB" smtClean="0"/>
              <a:t>03/05/2026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3B1E1C0-2C06-40D2-B9F6-CA6DE24FAB17}" type="slidenum">
              <a:rPr lang="en-GB" smtClean="0"/>
              <a:t>‹#›</a:t>
            </a:fld>
            <a:endParaRPr lang="en-GB"/>
          </a:p>
        </p:txBody>
      </p:sp>
    </p:spTree>
    <p:extLst>
      <p:ext uri="{BB962C8B-B14F-4D97-AF65-F5344CB8AC3E}">
        <p14:creationId xmlns:p14="http://schemas.microsoft.com/office/powerpoint/2010/main" val="2132988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38C44E-BE3C-4037-8127-C66CB6841F96}" type="datetime1">
              <a:rPr lang="en-GB" smtClean="0"/>
              <a:t>03/05/2026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B1E1C0-2C06-40D2-B9F6-CA6DE24FAB17}" type="slidenum">
              <a:rPr lang="en-GB" smtClean="0"/>
              <a:t>‹#›</a:t>
            </a:fld>
            <a:endParaRPr lang="en-GB"/>
          </a:p>
        </p:txBody>
      </p:sp>
    </p:spTree>
    <p:extLst>
      <p:ext uri="{BB962C8B-B14F-4D97-AF65-F5344CB8AC3E}">
        <p14:creationId xmlns:p14="http://schemas.microsoft.com/office/powerpoint/2010/main" val="419842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EEF738-7CDC-4122-BDB9-24C7212CFE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6E15A30-634F-44F6-99D4-25E819A7BF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D70C5B-6F86-4801-8D79-0B3F29CBAE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AC406D-B472-4068-9918-D1C7B610339F}" type="datetime1">
              <a:rPr lang="en-GB" smtClean="0"/>
              <a:t>03/05/2026</a:t>
            </a:fld>
            <a:endParaRPr lang="en-GB"/>
          </a:p>
        </p:txBody>
      </p:sp>
      <p:sp>
        <p:nvSpPr>
          <p:cNvPr id="5" name="Footer Placeholder 4">
            <a:extLst>
              <a:ext uri="{FF2B5EF4-FFF2-40B4-BE49-F238E27FC236}">
                <a16:creationId xmlns:a16="http://schemas.microsoft.com/office/drawing/2014/main" id="{2B0FFE81-57D3-43F0-A78A-8C301101E6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E2F828D-88C9-465F-9786-36665DDC2C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081B04-2FF1-4E60-96DD-47EA4F076CC4}" type="slidenum">
              <a:rPr lang="en-GB" smtClean="0"/>
              <a:t>‹#›</a:t>
            </a:fld>
            <a:endParaRPr lang="en-GB"/>
          </a:p>
        </p:txBody>
      </p:sp>
    </p:spTree>
    <p:extLst>
      <p:ext uri="{BB962C8B-B14F-4D97-AF65-F5344CB8AC3E}">
        <p14:creationId xmlns:p14="http://schemas.microsoft.com/office/powerpoint/2010/main" val="25088305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AC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9622FD-2CCA-46C9-950D-A3545EAA5344}" type="datetime1">
              <a:rPr lang="en-GB" smtClean="0"/>
              <a:t>03/05/2026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1E97EF-C544-4581-8004-3F0058EE1CBB}" type="slidenum">
              <a:rPr lang="en-GB" smtClean="0"/>
              <a:t>‹#›</a:t>
            </a:fld>
            <a:endParaRPr lang="en-GB"/>
          </a:p>
        </p:txBody>
      </p:sp>
    </p:spTree>
    <p:extLst>
      <p:ext uri="{BB962C8B-B14F-4D97-AF65-F5344CB8AC3E}">
        <p14:creationId xmlns:p14="http://schemas.microsoft.com/office/powerpoint/2010/main" val="92376433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6D498B-B1AC-466D-8B96-DEA266C658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87C645B-03B5-45E4-9447-9BD5B04BAC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654E30-8D45-4F36-B97C-F036A1F4C1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46691C-75FB-4AD6-940C-1279197D6849}" type="datetime1">
              <a:rPr lang="en-GB" smtClean="0"/>
              <a:t>03/05/2026</a:t>
            </a:fld>
            <a:endParaRPr lang="en-GB"/>
          </a:p>
        </p:txBody>
      </p:sp>
      <p:sp>
        <p:nvSpPr>
          <p:cNvPr id="5" name="Footer Placeholder 4">
            <a:extLst>
              <a:ext uri="{FF2B5EF4-FFF2-40B4-BE49-F238E27FC236}">
                <a16:creationId xmlns:a16="http://schemas.microsoft.com/office/drawing/2014/main" id="{CD0D9A07-6E74-4A65-934A-55C3494729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693A19E-A48E-4B41-B4C3-457F3187F5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274ECA-B40B-4AA8-94F1-101443BDA3EF}" type="slidenum">
              <a:rPr lang="en-GB" smtClean="0"/>
              <a:t>‹#›</a:t>
            </a:fld>
            <a:endParaRPr lang="en-GB"/>
          </a:p>
        </p:txBody>
      </p:sp>
    </p:spTree>
    <p:extLst>
      <p:ext uri="{BB962C8B-B14F-4D97-AF65-F5344CB8AC3E}">
        <p14:creationId xmlns:p14="http://schemas.microsoft.com/office/powerpoint/2010/main" val="2821075766"/>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2.wma"/></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10.wma"/><Relationship Id="rId7" Type="http://schemas.openxmlformats.org/officeDocument/2006/relationships/image" Target="../media/image15.jpeg"/><Relationship Id="rId2" Type="http://schemas.microsoft.com/office/2007/relationships/media" Target="../media/media9.MP3"/><Relationship Id="rId1" Type="http://schemas.openxmlformats.org/officeDocument/2006/relationships/audio" Target="NULL" TargetMode="External"/><Relationship Id="rId6" Type="http://schemas.openxmlformats.org/officeDocument/2006/relationships/notesSlide" Target="../notesSlides/notesSlide10.xml"/><Relationship Id="rId5" Type="http://schemas.openxmlformats.org/officeDocument/2006/relationships/slideLayout" Target="../slideLayouts/slideLayout7.xml"/><Relationship Id="rId4" Type="http://schemas.openxmlformats.org/officeDocument/2006/relationships/audio" Target="../media/media10.wma"/><Relationship Id="rId9" Type="http://schemas.openxmlformats.org/officeDocument/2006/relationships/image" Target="../media/image16.jpeg"/></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19.jpeg"/><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1.png"/><Relationship Id="rId5" Type="http://schemas.openxmlformats.org/officeDocument/2006/relationships/image" Target="../media/image20.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1.png"/><Relationship Id="rId5" Type="http://schemas.openxmlformats.org/officeDocument/2006/relationships/image" Target="../media/image21.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1.png"/><Relationship Id="rId5" Type="http://schemas.openxmlformats.org/officeDocument/2006/relationships/image" Target="../media/image23.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1.png"/><Relationship Id="rId5" Type="http://schemas.openxmlformats.org/officeDocument/2006/relationships/image" Target="../media/image25.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35.jpeg"/><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34.jpeg"/><Relationship Id="rId5" Type="http://schemas.openxmlformats.org/officeDocument/2006/relationships/image" Target="../media/image33.jp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1.png"/><Relationship Id="rId5" Type="http://schemas.openxmlformats.org/officeDocument/2006/relationships/image" Target="../media/image36.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1.png"/><Relationship Id="rId5" Type="http://schemas.openxmlformats.org/officeDocument/2006/relationships/image" Target="../media/image37.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1.png"/><Relationship Id="rId5" Type="http://schemas.openxmlformats.org/officeDocument/2006/relationships/image" Target="../media/image38.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1.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1.png"/><Relationship Id="rId5" Type="http://schemas.openxmlformats.org/officeDocument/2006/relationships/image" Target="../media/image45.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wma"/><Relationship Id="rId1" Type="http://schemas.microsoft.com/office/2007/relationships/media" Target="../media/media23.wma"/><Relationship Id="rId6" Type="http://schemas.openxmlformats.org/officeDocument/2006/relationships/image" Target="../media/image1.png"/><Relationship Id="rId5" Type="http://schemas.openxmlformats.org/officeDocument/2006/relationships/image" Target="../media/image46.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wma"/><Relationship Id="rId1" Type="http://schemas.microsoft.com/office/2007/relationships/media" Target="../media/media24.wma"/><Relationship Id="rId6" Type="http://schemas.openxmlformats.org/officeDocument/2006/relationships/image" Target="../media/image1.png"/><Relationship Id="rId5" Type="http://schemas.openxmlformats.org/officeDocument/2006/relationships/image" Target="../media/image47.jp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25.wma"/><Relationship Id="rId1" Type="http://schemas.microsoft.com/office/2007/relationships/media" Target="../media/media25.wma"/><Relationship Id="rId6" Type="http://schemas.openxmlformats.org/officeDocument/2006/relationships/image" Target="../media/image49.jpg"/><Relationship Id="rId5" Type="http://schemas.openxmlformats.org/officeDocument/2006/relationships/image" Target="../media/image48.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26.wma"/><Relationship Id="rId1" Type="http://schemas.microsoft.com/office/2007/relationships/media" Target="../media/media26.wma"/><Relationship Id="rId6" Type="http://schemas.openxmlformats.org/officeDocument/2006/relationships/image" Target="../media/image1.png"/><Relationship Id="rId5" Type="http://schemas.openxmlformats.org/officeDocument/2006/relationships/image" Target="../media/image50.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1.png"/><Relationship Id="rId2" Type="http://schemas.openxmlformats.org/officeDocument/2006/relationships/audio" Target="../media/media27.wma"/><Relationship Id="rId1" Type="http://schemas.microsoft.com/office/2007/relationships/media" Target="../media/media27.wma"/><Relationship Id="rId6" Type="http://schemas.openxmlformats.org/officeDocument/2006/relationships/image" Target="../media/image52.gif"/><Relationship Id="rId5" Type="http://schemas.openxmlformats.org/officeDocument/2006/relationships/image" Target="../media/image51.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28.wma"/><Relationship Id="rId1" Type="http://schemas.microsoft.com/office/2007/relationships/media" Target="../media/media28.wma"/><Relationship Id="rId6" Type="http://schemas.openxmlformats.org/officeDocument/2006/relationships/image" Target="../media/image1.png"/><Relationship Id="rId5" Type="http://schemas.openxmlformats.org/officeDocument/2006/relationships/image" Target="../media/image53.jpe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png"/><Relationship Id="rId2" Type="http://schemas.openxmlformats.org/officeDocument/2006/relationships/audio" Target="../media/media29.wma"/><Relationship Id="rId1" Type="http://schemas.microsoft.com/office/2007/relationships/media" Target="../media/media29.wma"/><Relationship Id="rId6" Type="http://schemas.openxmlformats.org/officeDocument/2006/relationships/image" Target="../media/image52.gif"/><Relationship Id="rId5" Type="http://schemas.openxmlformats.org/officeDocument/2006/relationships/image" Target="../media/image54.jpe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6.jpg"/><Relationship Id="rId3" Type="http://schemas.microsoft.com/office/2007/relationships/media" Target="../media/media6.wma"/><Relationship Id="rId7" Type="http://schemas.openxmlformats.org/officeDocument/2006/relationships/image" Target="../media/image5.jpg"/><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audio" Target="../media/media6.wma"/><Relationship Id="rId9"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30.wma"/><Relationship Id="rId1" Type="http://schemas.microsoft.com/office/2007/relationships/media" Target="../media/media30.wma"/><Relationship Id="rId6" Type="http://schemas.openxmlformats.org/officeDocument/2006/relationships/image" Target="../media/image1.png"/><Relationship Id="rId5" Type="http://schemas.openxmlformats.org/officeDocument/2006/relationships/image" Target="../media/image56.jpe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png"/><Relationship Id="rId2" Type="http://schemas.openxmlformats.org/officeDocument/2006/relationships/audio" Target="../media/media31.wma"/><Relationship Id="rId1" Type="http://schemas.microsoft.com/office/2007/relationships/media" Target="../media/media31.wma"/><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8" Type="http://schemas.openxmlformats.org/officeDocument/2006/relationships/image" Target="../media/image60.jpg"/><Relationship Id="rId3" Type="http://schemas.microsoft.com/office/2007/relationships/media" Target="../media/media33.wma"/><Relationship Id="rId7" Type="http://schemas.openxmlformats.org/officeDocument/2006/relationships/image" Target="../media/image59.jpeg"/><Relationship Id="rId2" Type="http://schemas.openxmlformats.org/officeDocument/2006/relationships/audio" Target="../media/media32.wma"/><Relationship Id="rId1" Type="http://schemas.microsoft.com/office/2007/relationships/media" Target="../media/media32.wma"/><Relationship Id="rId6" Type="http://schemas.openxmlformats.org/officeDocument/2006/relationships/notesSlide" Target="../notesSlides/notesSlide43.xml"/><Relationship Id="rId5" Type="http://schemas.openxmlformats.org/officeDocument/2006/relationships/slideLayout" Target="../slideLayouts/slideLayout18.xml"/><Relationship Id="rId10" Type="http://schemas.openxmlformats.org/officeDocument/2006/relationships/image" Target="../media/image1.png"/><Relationship Id="rId4" Type="http://schemas.openxmlformats.org/officeDocument/2006/relationships/audio" Target="../media/media33.wma"/><Relationship Id="rId9" Type="http://schemas.openxmlformats.org/officeDocument/2006/relationships/image" Target="../media/image52.gif"/></Relationships>
</file>

<file path=ppt/slides/_rels/slide4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image" Target="../media/image63.gif"/><Relationship Id="rId2" Type="http://schemas.openxmlformats.org/officeDocument/2006/relationships/audio" Target="../media/media34.wma"/><Relationship Id="rId1" Type="http://schemas.microsoft.com/office/2007/relationships/media" Target="../media/media34.wma"/><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5.wma"/><Relationship Id="rId1" Type="http://schemas.microsoft.com/office/2007/relationships/media" Target="../media/media35.wma"/><Relationship Id="rId5" Type="http://schemas.openxmlformats.org/officeDocument/2006/relationships/image" Target="../media/image1.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png"/><Relationship Id="rId2" Type="http://schemas.openxmlformats.org/officeDocument/2006/relationships/audio" Target="../media/media36.wma"/><Relationship Id="rId1" Type="http://schemas.microsoft.com/office/2007/relationships/media" Target="../media/media36.wma"/><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p3"/><Relationship Id="rId1" Type="http://schemas.microsoft.com/office/2007/relationships/media" Target="../media/media37.mp3"/><Relationship Id="rId6" Type="http://schemas.openxmlformats.org/officeDocument/2006/relationships/image" Target="../media/image1.png"/><Relationship Id="rId5" Type="http://schemas.openxmlformats.org/officeDocument/2006/relationships/image" Target="../media/image66.jp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1.png"/><Relationship Id="rId5" Type="http://schemas.openxmlformats.org/officeDocument/2006/relationships/image" Target="../media/image5.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image" Target="../media/image7.jpeg"/><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7.xml"/><Relationship Id="rId7" Type="http://schemas.openxmlformats.org/officeDocument/2006/relationships/image" Target="../media/image12.jpeg"/><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8.xml"/><Relationship Id="rId9"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7889D-72F7-4EC2-BC8D-29A2781C7FE6}"/>
              </a:ext>
            </a:extLst>
          </p:cNvPr>
          <p:cNvSpPr>
            <a:spLocks noGrp="1"/>
          </p:cNvSpPr>
          <p:nvPr>
            <p:ph type="ctrTitle"/>
          </p:nvPr>
        </p:nvSpPr>
        <p:spPr>
          <a:xfrm>
            <a:off x="940191" y="826942"/>
            <a:ext cx="10311619" cy="2387600"/>
          </a:xfrm>
        </p:spPr>
        <p:txBody>
          <a:bodyPr>
            <a:noAutofit/>
          </a:bodyPr>
          <a:lstStyle/>
          <a:p>
            <a:pPr>
              <a:lnSpc>
                <a:spcPct val="125000"/>
              </a:lnSpc>
            </a:pPr>
            <a:r>
              <a:rPr lang="en-GB" sz="8000" b="1" dirty="0">
                <a:ln>
                  <a:solidFill>
                    <a:srgbClr val="FF0000"/>
                  </a:solidFill>
                </a:ln>
                <a:solidFill>
                  <a:schemeClr val="bg1"/>
                </a:solidFill>
              </a:rPr>
              <a:t>Newspapers and the Austrian Post</a:t>
            </a:r>
          </a:p>
        </p:txBody>
      </p:sp>
      <p:sp>
        <p:nvSpPr>
          <p:cNvPr id="3" name="Subtitle 2">
            <a:extLst>
              <a:ext uri="{FF2B5EF4-FFF2-40B4-BE49-F238E27FC236}">
                <a16:creationId xmlns:a16="http://schemas.microsoft.com/office/drawing/2014/main" id="{C0B9E841-7938-4F52-BDAB-1FF24B5DC9F4}"/>
              </a:ext>
            </a:extLst>
          </p:cNvPr>
          <p:cNvSpPr>
            <a:spLocks noGrp="1"/>
          </p:cNvSpPr>
          <p:nvPr>
            <p:ph type="subTitle" idx="1"/>
          </p:nvPr>
        </p:nvSpPr>
        <p:spPr>
          <a:xfrm>
            <a:off x="1430867" y="3784209"/>
            <a:ext cx="9330267" cy="2067951"/>
          </a:xfrm>
        </p:spPr>
        <p:txBody>
          <a:bodyPr>
            <a:normAutofit/>
          </a:bodyPr>
          <a:lstStyle/>
          <a:p>
            <a:pPr>
              <a:lnSpc>
                <a:spcPct val="125000"/>
              </a:lnSpc>
            </a:pPr>
            <a:r>
              <a:rPr lang="en-GB" sz="3200" dirty="0">
                <a:solidFill>
                  <a:srgbClr val="FFFF00"/>
                </a:solidFill>
              </a:rPr>
              <a:t>Choosing, ordering, posting, taxing, receiving… </a:t>
            </a:r>
          </a:p>
          <a:p>
            <a:r>
              <a:rPr lang="en-GB" sz="3200" dirty="0">
                <a:solidFill>
                  <a:srgbClr val="FFFF00"/>
                </a:solidFill>
              </a:rPr>
              <a:t>Reimagined from the presentation by Andy Taylor </a:t>
            </a:r>
            <a:r>
              <a:rPr lang="en-GB" dirty="0">
                <a:solidFill>
                  <a:srgbClr val="FFFF00"/>
                </a:solidFill>
              </a:rPr>
              <a:t>FRPSL</a:t>
            </a:r>
          </a:p>
        </p:txBody>
      </p:sp>
      <p:pic>
        <p:nvPicPr>
          <p:cNvPr id="5" name="Julius Fuík Florentiner Marchlet 10secs">
            <a:hlinkClick r:id="" action="ppaction://media"/>
            <a:extLst>
              <a:ext uri="{FF2B5EF4-FFF2-40B4-BE49-F238E27FC236}">
                <a16:creationId xmlns:a16="http://schemas.microsoft.com/office/drawing/2014/main" id="{CC60D9F7-D6E5-4AD9-842C-30973B13029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497" y="6988277"/>
            <a:ext cx="609600" cy="609600"/>
          </a:xfrm>
          <a:prstGeom prst="rect">
            <a:avLst/>
          </a:prstGeom>
        </p:spPr>
      </p:pic>
      <p:pic>
        <p:nvPicPr>
          <p:cNvPr id="6" name="01">
            <a:hlinkClick r:id="" action="ppaction://media"/>
            <a:extLst>
              <a:ext uri="{FF2B5EF4-FFF2-40B4-BE49-F238E27FC236}">
                <a16:creationId xmlns:a16="http://schemas.microsoft.com/office/drawing/2014/main" id="{8246095D-5CF3-4DD6-8A80-C21956D32E0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304800" y="6988277"/>
            <a:ext cx="609600" cy="609600"/>
          </a:xfrm>
          <a:prstGeom prst="rect">
            <a:avLst/>
          </a:prstGeom>
        </p:spPr>
      </p:pic>
      <p:sp>
        <p:nvSpPr>
          <p:cNvPr id="7" name="Slide Number Placeholder 6">
            <a:extLst>
              <a:ext uri="{FF2B5EF4-FFF2-40B4-BE49-F238E27FC236}">
                <a16:creationId xmlns:a16="http://schemas.microsoft.com/office/drawing/2014/main" id="{29B31930-033F-4B18-AF20-AF1DBD13A5B0}"/>
              </a:ext>
            </a:extLst>
          </p:cNvPr>
          <p:cNvSpPr>
            <a:spLocks noGrp="1"/>
          </p:cNvSpPr>
          <p:nvPr>
            <p:ph type="sldNum" sz="quarter" idx="12"/>
          </p:nvPr>
        </p:nvSpPr>
        <p:spPr>
          <a:xfrm>
            <a:off x="10549466" y="6356350"/>
            <a:ext cx="804333" cy="365125"/>
          </a:xfrm>
        </p:spPr>
        <p:txBody>
          <a:bodyPr/>
          <a:lstStyle/>
          <a:p>
            <a:fld id="{73B1E1C0-2C06-40D2-B9F6-CA6DE24FAB17}" type="slidenum">
              <a:rPr lang="en-GB" smtClean="0"/>
              <a:t>1</a:t>
            </a:fld>
            <a:endParaRPr lang="en-GB" dirty="0"/>
          </a:p>
        </p:txBody>
      </p:sp>
    </p:spTree>
    <p:extLst>
      <p:ext uri="{BB962C8B-B14F-4D97-AF65-F5344CB8AC3E}">
        <p14:creationId xmlns:p14="http://schemas.microsoft.com/office/powerpoint/2010/main" val="1816213293"/>
      </p:ext>
    </p:extLst>
  </p:cSld>
  <p:clrMapOvr>
    <a:masterClrMapping/>
  </p:clrMapOvr>
  <mc:AlternateContent xmlns:mc="http://schemas.openxmlformats.org/markup-compatibility/2006" xmlns:p14="http://schemas.microsoft.com/office/powerpoint/2010/main">
    <mc:Choice Requires="p14">
      <p:transition spd="slow" p14:dur="5000" advTm="85000">
        <p:fade/>
      </p:transition>
    </mc:Choice>
    <mc:Fallback xmlns="">
      <p:transition spd="slow" advTm="8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83" fill="hold"/>
                                        <p:tgtEl>
                                          <p:spTgt spid="5"/>
                                        </p:tgtEl>
                                      </p:cBhvr>
                                    </p:cmd>
                                  </p:childTnLst>
                                </p:cTn>
                              </p:par>
                            </p:childTnLst>
                          </p:cTn>
                        </p:par>
                        <p:par>
                          <p:cTn id="7" fill="hold">
                            <p:stCondLst>
                              <p:cond delay="10083"/>
                            </p:stCondLst>
                            <p:childTnLst>
                              <p:par>
                                <p:cTn id="8" presetID="1" presetClass="mediacall" presetSubtype="0" fill="hold" nodeType="afterEffect">
                                  <p:stCondLst>
                                    <p:cond delay="3000"/>
                                  </p:stCondLst>
                                  <p:childTnLst>
                                    <p:cmd type="call" cmd="playFrom(0.0)">
                                      <p:cBhvr>
                                        <p:cTn id="9" dur="665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03391AA-5BB0-415A-AD1D-0195808EDA1B}"/>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2819699" y="533400"/>
            <a:ext cx="6921962" cy="2201985"/>
          </a:xfrm>
          <a:prstGeom prst="rect">
            <a:avLst/>
          </a:prstGeom>
        </p:spPr>
      </p:pic>
      <p:pic>
        <p:nvPicPr>
          <p:cNvPr id="2" name="radetzkymarsch claps">
            <a:hlinkClick r:id="" action="ppaction://media"/>
            <a:extLst>
              <a:ext uri="{FF2B5EF4-FFF2-40B4-BE49-F238E27FC236}">
                <a16:creationId xmlns:a16="http://schemas.microsoft.com/office/drawing/2014/main" id="{A83807BB-49F1-40CD-8A49-038938402A7C}"/>
              </a:ext>
            </a:extLst>
          </p:cNvPr>
          <p:cNvPicPr>
            <a:picLocks noChangeAspect="1"/>
          </p:cNvPicPr>
          <p:nvPr>
            <a:audioFile r:link="rId1"/>
            <p:extLst>
              <p:ext uri="{DAA4B4D4-6D71-4841-9C94-3DE7FCFB9230}">
                <p14:media xmlns:p14="http://schemas.microsoft.com/office/powerpoint/2010/main" r:embed="rId2">
                  <p14:trim end="376.3877"/>
                </p14:media>
              </p:ext>
            </p:extLst>
          </p:nvPr>
        </p:nvPicPr>
        <p:blipFill>
          <a:blip r:embed="rId8"/>
          <a:stretch>
            <a:fillRect/>
          </a:stretch>
        </p:blipFill>
        <p:spPr>
          <a:xfrm>
            <a:off x="5791200" y="3124200"/>
            <a:ext cx="609600" cy="609600"/>
          </a:xfrm>
          <a:prstGeom prst="rect">
            <a:avLst/>
          </a:prstGeom>
        </p:spPr>
      </p:pic>
      <p:pic>
        <p:nvPicPr>
          <p:cNvPr id="6" name="radetzkymarsch claps">
            <a:hlinkClick r:id="" action="ppaction://media"/>
            <a:extLst>
              <a:ext uri="{FF2B5EF4-FFF2-40B4-BE49-F238E27FC236}">
                <a16:creationId xmlns:a16="http://schemas.microsoft.com/office/drawing/2014/main" id="{B70B20FF-C96F-482C-9AE5-2EAA4752F7A1}"/>
              </a:ext>
            </a:extLst>
          </p:cNvPr>
          <p:cNvPicPr>
            <a:picLocks noChangeAspect="1"/>
          </p:cNvPicPr>
          <p:nvPr>
            <a:audioFile r:link="rId1"/>
            <p:extLst>
              <p:ext uri="{DAA4B4D4-6D71-4841-9C94-3DE7FCFB9230}">
                <p14:media xmlns:p14="http://schemas.microsoft.com/office/powerpoint/2010/main" r:embed="rId2">
                  <p14:trim end="5501.3877"/>
                  <p14:fade out="12750"/>
                </p14:media>
              </p:ext>
            </p:extLst>
          </p:nvPr>
        </p:nvPicPr>
        <p:blipFill>
          <a:blip r:embed="rId8"/>
          <a:stretch>
            <a:fillRect/>
          </a:stretch>
        </p:blipFill>
        <p:spPr>
          <a:xfrm>
            <a:off x="5791200" y="3124200"/>
            <a:ext cx="609600" cy="609600"/>
          </a:xfrm>
          <a:prstGeom prst="rect">
            <a:avLst/>
          </a:prstGeom>
        </p:spPr>
      </p:pic>
      <p:pic>
        <p:nvPicPr>
          <p:cNvPr id="5" name="Picture 4">
            <a:extLst>
              <a:ext uri="{FF2B5EF4-FFF2-40B4-BE49-F238E27FC236}">
                <a16:creationId xmlns:a16="http://schemas.microsoft.com/office/drawing/2014/main" id="{95E2B456-A86D-4332-B48D-FD4CA79AD0C5}"/>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2171634" y="0"/>
            <a:ext cx="7848732" cy="6858000"/>
          </a:xfrm>
          <a:prstGeom prst="rect">
            <a:avLst/>
          </a:prstGeom>
        </p:spPr>
      </p:pic>
      <p:sp>
        <p:nvSpPr>
          <p:cNvPr id="3" name="Speech Bubble: Oval 2">
            <a:extLst>
              <a:ext uri="{FF2B5EF4-FFF2-40B4-BE49-F238E27FC236}">
                <a16:creationId xmlns:a16="http://schemas.microsoft.com/office/drawing/2014/main" id="{84A7E4CC-A221-4700-B208-5F0E9C01E223}"/>
              </a:ext>
            </a:extLst>
          </p:cNvPr>
          <p:cNvSpPr/>
          <p:nvPr/>
        </p:nvSpPr>
        <p:spPr>
          <a:xfrm>
            <a:off x="7162800" y="288518"/>
            <a:ext cx="1507067" cy="116774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FF00"/>
                </a:solidFill>
              </a:rPr>
              <a:t>This big!</a:t>
            </a:r>
          </a:p>
        </p:txBody>
      </p:sp>
      <p:pic>
        <p:nvPicPr>
          <p:cNvPr id="4" name="10">
            <a:hlinkClick r:id="" action="ppaction://media"/>
            <a:extLst>
              <a:ext uri="{FF2B5EF4-FFF2-40B4-BE49-F238E27FC236}">
                <a16:creationId xmlns:a16="http://schemas.microsoft.com/office/drawing/2014/main" id="{3195AE45-298D-4F5F-8C92-D66F9FD3C7A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791200" y="3124200"/>
            <a:ext cx="609600" cy="609600"/>
          </a:xfrm>
          <a:prstGeom prst="rect">
            <a:avLst/>
          </a:prstGeom>
        </p:spPr>
      </p:pic>
      <p:sp>
        <p:nvSpPr>
          <p:cNvPr id="7" name="Slide Number Placeholder 6">
            <a:extLst>
              <a:ext uri="{FF2B5EF4-FFF2-40B4-BE49-F238E27FC236}">
                <a16:creationId xmlns:a16="http://schemas.microsoft.com/office/drawing/2014/main" id="{CCEA78DB-6EAD-4AD5-9F5B-E17AB10E3096}"/>
              </a:ext>
            </a:extLst>
          </p:cNvPr>
          <p:cNvSpPr>
            <a:spLocks noGrp="1"/>
          </p:cNvSpPr>
          <p:nvPr>
            <p:ph type="sldNum" sz="quarter" idx="12"/>
          </p:nvPr>
        </p:nvSpPr>
        <p:spPr/>
        <p:txBody>
          <a:bodyPr/>
          <a:lstStyle/>
          <a:p>
            <a:fld id="{73B1E1C0-2C06-40D2-B9F6-CA6DE24FAB17}" type="slidenum">
              <a:rPr lang="en-GB" smtClean="0"/>
              <a:t>10</a:t>
            </a:fld>
            <a:endParaRPr lang="en-GB"/>
          </a:p>
        </p:txBody>
      </p:sp>
    </p:spTree>
    <p:extLst>
      <p:ext uri="{BB962C8B-B14F-4D97-AF65-F5344CB8AC3E}">
        <p14:creationId xmlns:p14="http://schemas.microsoft.com/office/powerpoint/2010/main" val="3088137628"/>
      </p:ext>
    </p:extLst>
  </p:cSld>
  <p:clrMapOvr>
    <a:masterClrMapping/>
  </p:clrMapOvr>
  <mc:AlternateContent xmlns:mc="http://schemas.openxmlformats.org/markup-compatibility/2006" xmlns:p14="http://schemas.microsoft.com/office/powerpoint/2010/main">
    <mc:Choice Requires="p14">
      <p:transition spd="slow" p14:dur="5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audio>
              <p:cMediaNode vol="80000" numSld="999" showWhenStopped="0">
                <p:cTn id="8" fill="hold" display="0">
                  <p:stCondLst>
                    <p:cond delay="indefinite"/>
                  </p:stCondLst>
                  <p:endCondLst>
                    <p:cond evt="onStopAudio" delay="0">
                      <p:tgtEl>
                        <p:sldTgt/>
                      </p:tgtEl>
                    </p:cond>
                  </p:endCondLst>
                </p:cTn>
                <p:tgtEl>
                  <p:spTgt spid="6"/>
                </p:tgtEl>
              </p:cMediaNode>
            </p:audio>
            <p:audio>
              <p:cMediaNode vol="80000" showWhenStopped="0">
                <p:cTn id="9"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F07B87A-471C-4848-88E3-87FEF5AB9159}"/>
              </a:ext>
            </a:extLst>
          </p:cNvPr>
          <p:cNvGraphicFramePr>
            <a:graphicFrameLocks noGrp="1"/>
          </p:cNvGraphicFramePr>
          <p:nvPr>
            <p:extLst>
              <p:ext uri="{D42A27DB-BD31-4B8C-83A1-F6EECF244321}">
                <p14:modId xmlns:p14="http://schemas.microsoft.com/office/powerpoint/2010/main" val="2621843574"/>
              </p:ext>
            </p:extLst>
          </p:nvPr>
        </p:nvGraphicFramePr>
        <p:xfrm>
          <a:off x="1680309" y="6201324"/>
          <a:ext cx="7847149" cy="304800"/>
        </p:xfrm>
        <a:graphic>
          <a:graphicData uri="http://schemas.openxmlformats.org/drawingml/2006/table">
            <a:tbl>
              <a:tblPr firstRow="1" firstCol="1" bandRow="1"/>
              <a:tblGrid>
                <a:gridCol w="2615715">
                  <a:extLst>
                    <a:ext uri="{9D8B030D-6E8A-4147-A177-3AD203B41FA5}">
                      <a16:colId xmlns:a16="http://schemas.microsoft.com/office/drawing/2014/main" val="3545823013"/>
                    </a:ext>
                  </a:extLst>
                </a:gridCol>
                <a:gridCol w="5231434">
                  <a:extLst>
                    <a:ext uri="{9D8B030D-6E8A-4147-A177-3AD203B41FA5}">
                      <a16:colId xmlns:a16="http://schemas.microsoft.com/office/drawing/2014/main" val="1491898759"/>
                    </a:ext>
                  </a:extLst>
                </a:gridCol>
              </a:tblGrid>
              <a:tr h="222921">
                <a:tc>
                  <a:txBody>
                    <a:bodyPr/>
                    <a:lstStyle/>
                    <a:p>
                      <a:pPr algn="l">
                        <a:spcAft>
                          <a:spcPts val="0"/>
                        </a:spcAft>
                      </a:pPr>
                      <a:r>
                        <a:rPr lang="en-GB" sz="2000" dirty="0">
                          <a:solidFill>
                            <a:schemeClr val="bg1"/>
                          </a:solidFill>
                          <a:effectLst/>
                          <a:latin typeface="+mn-lt"/>
                          <a:ea typeface="Calibri" panose="020F0502020204030204" pitchFamily="34" charset="0"/>
                        </a:rPr>
                        <a:t>5 October 1790</a:t>
                      </a:r>
                      <a:endParaRPr lang="en-GB" sz="2000" dirty="0">
                        <a:solidFill>
                          <a:schemeClr val="bg1"/>
                        </a:solidFill>
                        <a:effectLst/>
                        <a:latin typeface="+mn-lt"/>
                        <a:ea typeface="Times New Roman" panose="02020603050405020304" pitchFamily="18" charset="0"/>
                      </a:endParaRPr>
                    </a:p>
                  </a:txBody>
                  <a:tcPr marL="68580" marR="68580" marT="0"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tx1"/>
                    </a:solidFill>
                  </a:tcPr>
                </a:tc>
                <a:tc>
                  <a:txBody>
                    <a:bodyPr/>
                    <a:lstStyle/>
                    <a:p>
                      <a:pPr algn="r">
                        <a:spcAft>
                          <a:spcPts val="0"/>
                        </a:spcAft>
                      </a:pPr>
                      <a:r>
                        <a:rPr lang="en-GB" sz="2000" dirty="0">
                          <a:solidFill>
                            <a:schemeClr val="bg1"/>
                          </a:solidFill>
                          <a:effectLst/>
                          <a:latin typeface="+mn-lt"/>
                          <a:ea typeface="Calibri" panose="020F0502020204030204" pitchFamily="34" charset="0"/>
                        </a:rPr>
                        <a:t>9 April 1791</a:t>
                      </a:r>
                      <a:endParaRPr lang="en-GB" sz="2000" dirty="0">
                        <a:solidFill>
                          <a:schemeClr val="bg1"/>
                        </a:solidFill>
                        <a:effectLst/>
                        <a:latin typeface="+mn-lt"/>
                        <a:ea typeface="Times New Roman" panose="02020603050405020304" pitchFamily="18" charset="0"/>
                      </a:endParaRPr>
                    </a:p>
                  </a:txBody>
                  <a:tcPr marL="68580" marR="68580" marT="0"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510448265"/>
                  </a:ext>
                </a:extLst>
              </a:tr>
            </a:tbl>
          </a:graphicData>
        </a:graphic>
      </p:graphicFrame>
      <p:pic>
        <p:nvPicPr>
          <p:cNvPr id="3074" name="Picture 13">
            <a:extLst>
              <a:ext uri="{FF2B5EF4-FFF2-40B4-BE49-F238E27FC236}">
                <a16:creationId xmlns:a16="http://schemas.microsoft.com/office/drawing/2014/main" id="{9CCD589E-80C4-4406-90A9-D309C906C4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2512" y="1048544"/>
            <a:ext cx="2847365" cy="4435594"/>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14">
            <a:extLst>
              <a:ext uri="{FF2B5EF4-FFF2-40B4-BE49-F238E27FC236}">
                <a16:creationId xmlns:a16="http://schemas.microsoft.com/office/drawing/2014/main" id="{CF9D474C-1683-401D-9425-55D6666F1F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383989"/>
            <a:ext cx="5171898" cy="40900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74C9246-32C8-4E37-8B58-003378B884CF}"/>
              </a:ext>
            </a:extLst>
          </p:cNvPr>
          <p:cNvSpPr/>
          <p:nvPr/>
        </p:nvSpPr>
        <p:spPr>
          <a:xfrm>
            <a:off x="1219444" y="276820"/>
            <a:ext cx="9753112" cy="400110"/>
          </a:xfrm>
          <a:prstGeom prst="rect">
            <a:avLst/>
          </a:prstGeom>
        </p:spPr>
        <p:txBody>
          <a:bodyPr wrap="square">
            <a:spAutoFit/>
          </a:bodyPr>
          <a:lstStyle/>
          <a:p>
            <a:pPr lvl="0" algn="ctr" defTabSz="914400" eaLnBrk="0" fontAlgn="base" hangingPunct="0">
              <a:spcBef>
                <a:spcPct val="0"/>
              </a:spcBef>
              <a:spcAft>
                <a:spcPct val="0"/>
              </a:spcAft>
            </a:pPr>
            <a:r>
              <a:rPr lang="en-GB" altLang="en-US" sz="2000" dirty="0">
                <a:solidFill>
                  <a:schemeClr val="bg1"/>
                </a:solidFill>
                <a:cs typeface="Times New Roman" panose="02020603050405020304" pitchFamily="18" charset="0"/>
              </a:rPr>
              <a:t>April/May 1790 to 1791: newspaper tax now shown by coat-of-arms in circle with letters </a:t>
            </a:r>
            <a:r>
              <a:rPr lang="en-GB" altLang="en-US" sz="2000" dirty="0" err="1">
                <a:solidFill>
                  <a:schemeClr val="bg1"/>
                </a:solidFill>
                <a:cs typeface="Times New Roman" panose="02020603050405020304" pitchFamily="18" charset="0"/>
              </a:rPr>
              <a:t>ZS</a:t>
            </a:r>
            <a:endParaRPr lang="en-GB" altLang="en-US" sz="2000" dirty="0">
              <a:solidFill>
                <a:schemeClr val="bg1"/>
              </a:solidFill>
              <a:cs typeface="Times New Roman" panose="02020603050405020304" pitchFamily="18" charset="0"/>
            </a:endParaRPr>
          </a:p>
        </p:txBody>
      </p:sp>
      <p:pic>
        <p:nvPicPr>
          <p:cNvPr id="6" name="Picture 5">
            <a:extLst>
              <a:ext uri="{FF2B5EF4-FFF2-40B4-BE49-F238E27FC236}">
                <a16:creationId xmlns:a16="http://schemas.microsoft.com/office/drawing/2014/main" id="{D0BAF5E7-9855-4493-853F-D1ADF3ADB4E4}"/>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173646" y="2243599"/>
            <a:ext cx="1648585" cy="1527628"/>
          </a:xfrm>
          <a:prstGeom prst="rect">
            <a:avLst/>
          </a:prstGeom>
          <a:ln w="28575">
            <a:solidFill>
              <a:srgbClr val="FF0000"/>
            </a:solidFill>
          </a:ln>
        </p:spPr>
      </p:pic>
      <p:pic>
        <p:nvPicPr>
          <p:cNvPr id="3" name="11">
            <a:hlinkClick r:id="" action="ppaction://media"/>
            <a:extLst>
              <a:ext uri="{FF2B5EF4-FFF2-40B4-BE49-F238E27FC236}">
                <a16:creationId xmlns:a16="http://schemas.microsoft.com/office/drawing/2014/main" id="{6F41E053-7CB4-4D03-B0DF-73545A3B38D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
        <p:nvSpPr>
          <p:cNvPr id="5" name="Slide Number Placeholder 4">
            <a:extLst>
              <a:ext uri="{FF2B5EF4-FFF2-40B4-BE49-F238E27FC236}">
                <a16:creationId xmlns:a16="http://schemas.microsoft.com/office/drawing/2014/main" id="{0902CFB4-9D34-4CF9-AF31-328CC9211080}"/>
              </a:ext>
            </a:extLst>
          </p:cNvPr>
          <p:cNvSpPr>
            <a:spLocks noGrp="1"/>
          </p:cNvSpPr>
          <p:nvPr>
            <p:ph type="sldNum" sz="quarter" idx="12"/>
          </p:nvPr>
        </p:nvSpPr>
        <p:spPr/>
        <p:txBody>
          <a:bodyPr/>
          <a:lstStyle/>
          <a:p>
            <a:fld id="{73B1E1C0-2C06-40D2-B9F6-CA6DE24FAB17}" type="slidenum">
              <a:rPr lang="en-GB" smtClean="0"/>
              <a:t>11</a:t>
            </a:fld>
            <a:endParaRPr lang="en-GB"/>
          </a:p>
        </p:txBody>
      </p:sp>
    </p:spTree>
    <p:extLst>
      <p:ext uri="{BB962C8B-B14F-4D97-AF65-F5344CB8AC3E}">
        <p14:creationId xmlns:p14="http://schemas.microsoft.com/office/powerpoint/2010/main" val="55336550"/>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9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8F3448A-8637-43EB-BA99-D2658FBD7740}"/>
              </a:ext>
            </a:extLst>
          </p:cNvPr>
          <p:cNvGraphicFramePr>
            <a:graphicFrameLocks noGrp="1"/>
          </p:cNvGraphicFramePr>
          <p:nvPr>
            <p:extLst>
              <p:ext uri="{D42A27DB-BD31-4B8C-83A1-F6EECF244321}">
                <p14:modId xmlns:p14="http://schemas.microsoft.com/office/powerpoint/2010/main" val="174286340"/>
              </p:ext>
            </p:extLst>
          </p:nvPr>
        </p:nvGraphicFramePr>
        <p:xfrm>
          <a:off x="4696976" y="5613278"/>
          <a:ext cx="2798048" cy="304800"/>
        </p:xfrm>
        <a:graphic>
          <a:graphicData uri="http://schemas.openxmlformats.org/drawingml/2006/table">
            <a:tbl>
              <a:tblPr firstRow="1" firstCol="1" bandRow="1"/>
              <a:tblGrid>
                <a:gridCol w="2798048">
                  <a:extLst>
                    <a:ext uri="{9D8B030D-6E8A-4147-A177-3AD203B41FA5}">
                      <a16:colId xmlns:a16="http://schemas.microsoft.com/office/drawing/2014/main" val="1418278976"/>
                    </a:ext>
                  </a:extLst>
                </a:gridCol>
              </a:tblGrid>
              <a:tr h="0">
                <a:tc>
                  <a:txBody>
                    <a:bodyPr/>
                    <a:lstStyle/>
                    <a:p>
                      <a:pPr algn="l">
                        <a:spcAft>
                          <a:spcPts val="0"/>
                        </a:spcAft>
                      </a:pPr>
                      <a:r>
                        <a:rPr lang="en-GB" sz="2000" dirty="0">
                          <a:solidFill>
                            <a:schemeClr val="bg1"/>
                          </a:solidFill>
                          <a:effectLst/>
                          <a:latin typeface="+mn-lt"/>
                          <a:ea typeface="Calibri" panose="020F0502020204030204" pitchFamily="34" charset="0"/>
                        </a:rPr>
                        <a:t>Saturday 1 October 1796</a:t>
                      </a:r>
                      <a:endParaRPr lang="en-GB" sz="2000" dirty="0">
                        <a:solidFill>
                          <a:schemeClr val="bg1"/>
                        </a:solidFill>
                        <a:effectLst/>
                        <a:latin typeface="+mn-lt"/>
                        <a:ea typeface="Times New Roman" panose="02020603050405020304" pitchFamily="18" charset="0"/>
                      </a:endParaRPr>
                    </a:p>
                  </a:txBody>
                  <a:tcPr marL="68580" marR="68580" marT="0"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981507094"/>
                  </a:ext>
                </a:extLst>
              </a:tr>
            </a:tbl>
          </a:graphicData>
        </a:graphic>
      </p:graphicFrame>
      <p:pic>
        <p:nvPicPr>
          <p:cNvPr id="4097" name="Picture 19">
            <a:extLst>
              <a:ext uri="{FF2B5EF4-FFF2-40B4-BE49-F238E27FC236}">
                <a16:creationId xmlns:a16="http://schemas.microsoft.com/office/drawing/2014/main" id="{7A49A5E9-BC15-4B53-AABA-D275BF50CA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5932" y="1167156"/>
            <a:ext cx="6360136" cy="417478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7167DCA9-EF4E-4530-84EF-FBFBE2C1F5A6}"/>
              </a:ext>
            </a:extLst>
          </p:cNvPr>
          <p:cNvSpPr>
            <a:spLocks noChangeArrowheads="1"/>
          </p:cNvSpPr>
          <p:nvPr/>
        </p:nvSpPr>
        <p:spPr bwMode="auto">
          <a:xfrm>
            <a:off x="3064425" y="587813"/>
            <a:ext cx="606315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chemeClr val="bg1"/>
                </a:solidFill>
                <a:effectLst/>
                <a:ea typeface="Times New Roman" panose="02020603050405020304" pitchFamily="18" charset="0"/>
                <a:cs typeface="Arial" panose="020B0604020202020204" pitchFamily="34" charset="0"/>
              </a:rPr>
              <a:t>September 1791: newspaper tax abolished - no marking</a:t>
            </a:r>
            <a:endParaRPr kumimoji="0" lang="en-GB" altLang="en-US" sz="2000" b="0" i="0" u="none" strike="noStrike" cap="none" normalizeH="0" baseline="0" dirty="0">
              <a:ln>
                <a:noFill/>
              </a:ln>
              <a:solidFill>
                <a:schemeClr val="bg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4" name="12">
            <a:hlinkClick r:id="" action="ppaction://media"/>
            <a:extLst>
              <a:ext uri="{FF2B5EF4-FFF2-40B4-BE49-F238E27FC236}">
                <a16:creationId xmlns:a16="http://schemas.microsoft.com/office/drawing/2014/main" id="{99AF9247-0AFA-4ADD-94FD-0FF15363A5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6" name="Slide Number Placeholder 5">
            <a:extLst>
              <a:ext uri="{FF2B5EF4-FFF2-40B4-BE49-F238E27FC236}">
                <a16:creationId xmlns:a16="http://schemas.microsoft.com/office/drawing/2014/main" id="{C9F6477E-3107-4759-AACE-09AFD5010F7D}"/>
              </a:ext>
            </a:extLst>
          </p:cNvPr>
          <p:cNvSpPr>
            <a:spLocks noGrp="1"/>
          </p:cNvSpPr>
          <p:nvPr>
            <p:ph type="sldNum" sz="quarter" idx="12"/>
          </p:nvPr>
        </p:nvSpPr>
        <p:spPr/>
        <p:txBody>
          <a:bodyPr/>
          <a:lstStyle/>
          <a:p>
            <a:fld id="{73B1E1C0-2C06-40D2-B9F6-CA6DE24FAB17}" type="slidenum">
              <a:rPr lang="en-GB" smtClean="0"/>
              <a:t>12</a:t>
            </a:fld>
            <a:endParaRPr lang="en-GB"/>
          </a:p>
        </p:txBody>
      </p:sp>
    </p:spTree>
    <p:extLst>
      <p:ext uri="{BB962C8B-B14F-4D97-AF65-F5344CB8AC3E}">
        <p14:creationId xmlns:p14="http://schemas.microsoft.com/office/powerpoint/2010/main" val="3897907318"/>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C6D91C-7944-45E0-BBDA-26C1CEB10C87}"/>
              </a:ext>
            </a:extLst>
          </p:cNvPr>
          <p:cNvSpPr txBox="1"/>
          <p:nvPr/>
        </p:nvSpPr>
        <p:spPr>
          <a:xfrm>
            <a:off x="578339" y="327909"/>
            <a:ext cx="10816492" cy="1215717"/>
          </a:xfrm>
          <a:prstGeom prst="rect">
            <a:avLst/>
          </a:prstGeom>
          <a:noFill/>
        </p:spPr>
        <p:txBody>
          <a:bodyPr wrap="square" rtlCol="0">
            <a:spAutoFit/>
          </a:bodyPr>
          <a:lstStyle/>
          <a:p>
            <a:pPr lvl="0" defTabSz="914400" eaLnBrk="0" fontAlgn="base" hangingPunct="0">
              <a:spcBef>
                <a:spcPct val="0"/>
              </a:spcBef>
              <a:spcAft>
                <a:spcPts val="600"/>
              </a:spcAft>
            </a:pPr>
            <a:r>
              <a:rPr lang="en-GB" altLang="en-US" sz="2800" dirty="0">
                <a:solidFill>
                  <a:schemeClr val="bg1"/>
                </a:solidFill>
                <a:ea typeface="Calibri" panose="020F0502020204030204" pitchFamily="34" charset="0"/>
                <a:cs typeface="Calibri" panose="020F0502020204030204" pitchFamily="34" charset="0"/>
              </a:rPr>
              <a:t>1803: the tax returns</a:t>
            </a:r>
          </a:p>
          <a:p>
            <a:pPr algn="just" defTabSz="914400" eaLnBrk="0" fontAlgn="base" hangingPunct="0">
              <a:spcBef>
                <a:spcPct val="0"/>
              </a:spcBef>
              <a:spcAft>
                <a:spcPts val="600"/>
              </a:spcAft>
            </a:pPr>
            <a:r>
              <a:rPr lang="en-GB" altLang="en-US" sz="2000" dirty="0">
                <a:solidFill>
                  <a:schemeClr val="bg1"/>
                </a:solidFill>
                <a:ea typeface="Calibri" panose="020F0502020204030204" pitchFamily="34" charset="0"/>
                <a:cs typeface="Calibri" panose="020F0502020204030204" pitchFamily="34" charset="0"/>
              </a:rPr>
              <a:t>The rates were ½ kr for inland newspapers smaller than 1 Bogen; 1 kr if 1 Bogen or bigger. Foreign newspapers paid double these rates. The tax signet design was changed every year up to 1850.</a:t>
            </a:r>
            <a:endParaRPr lang="en-GB" altLang="en-US" sz="900" dirty="0">
              <a:solidFill>
                <a:schemeClr val="bg1"/>
              </a:solidFill>
            </a:endParaRPr>
          </a:p>
        </p:txBody>
      </p:sp>
      <p:pic>
        <p:nvPicPr>
          <p:cNvPr id="6" name="Picture 5">
            <a:extLst>
              <a:ext uri="{FF2B5EF4-FFF2-40B4-BE49-F238E27FC236}">
                <a16:creationId xmlns:a16="http://schemas.microsoft.com/office/drawing/2014/main" id="{DCEEA95B-DD42-4F4B-B6CD-082BC247E7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3231" y="2193080"/>
            <a:ext cx="6165538" cy="3549526"/>
          </a:xfrm>
          <a:prstGeom prst="rect">
            <a:avLst/>
          </a:prstGeom>
        </p:spPr>
      </p:pic>
      <p:pic>
        <p:nvPicPr>
          <p:cNvPr id="2" name="13">
            <a:hlinkClick r:id="" action="ppaction://media"/>
            <a:extLst>
              <a:ext uri="{FF2B5EF4-FFF2-40B4-BE49-F238E27FC236}">
                <a16:creationId xmlns:a16="http://schemas.microsoft.com/office/drawing/2014/main" id="{800C1CE9-2C61-46BD-99B0-BA3FEA7B0A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3" name="Slide Number Placeholder 2">
            <a:extLst>
              <a:ext uri="{FF2B5EF4-FFF2-40B4-BE49-F238E27FC236}">
                <a16:creationId xmlns:a16="http://schemas.microsoft.com/office/drawing/2014/main" id="{7BA58A45-EE75-41A4-A8AF-11CDFF84968C}"/>
              </a:ext>
            </a:extLst>
          </p:cNvPr>
          <p:cNvSpPr>
            <a:spLocks noGrp="1"/>
          </p:cNvSpPr>
          <p:nvPr>
            <p:ph type="sldNum" sz="quarter" idx="12"/>
          </p:nvPr>
        </p:nvSpPr>
        <p:spPr/>
        <p:txBody>
          <a:bodyPr/>
          <a:lstStyle/>
          <a:p>
            <a:fld id="{73B1E1C0-2C06-40D2-B9F6-CA6DE24FAB17}" type="slidenum">
              <a:rPr lang="en-GB" smtClean="0"/>
              <a:t>13</a:t>
            </a:fld>
            <a:endParaRPr lang="en-GB"/>
          </a:p>
        </p:txBody>
      </p:sp>
    </p:spTree>
    <p:extLst>
      <p:ext uri="{BB962C8B-B14F-4D97-AF65-F5344CB8AC3E}">
        <p14:creationId xmlns:p14="http://schemas.microsoft.com/office/powerpoint/2010/main" val="3313304581"/>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9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f1s7">
            <a:extLst>
              <a:ext uri="{FF2B5EF4-FFF2-40B4-BE49-F238E27FC236}">
                <a16:creationId xmlns:a16="http://schemas.microsoft.com/office/drawing/2014/main" id="{4F985035-5742-42E3-91C8-3E66F23EBFB0}"/>
              </a:ext>
            </a:extLst>
          </p:cNvPr>
          <p:cNvPicPr>
            <a:picLocks noGrp="1" noChangeAspect="1"/>
          </p:cNvPicPr>
          <p:nvPr isPhoto="1"/>
        </p:nvPicPr>
        <p:blipFill rotWithShape="1">
          <a:blip r:embed="rId5" cstate="print">
            <a:extLst>
              <a:ext uri="{28A0092B-C50C-407E-A947-70E740481C1C}">
                <a14:useLocalDpi xmlns:a14="http://schemas.microsoft.com/office/drawing/2010/main" val="0"/>
              </a:ext>
            </a:extLst>
          </a:blip>
          <a:srcRect/>
          <a:stretch/>
        </p:blipFill>
        <p:spPr>
          <a:xfrm>
            <a:off x="1398000" y="1201115"/>
            <a:ext cx="9180000" cy="4610046"/>
          </a:xfrm>
          <a:prstGeom prst="rect">
            <a:avLst/>
          </a:prstGeom>
        </p:spPr>
      </p:pic>
      <p:sp>
        <p:nvSpPr>
          <p:cNvPr id="2" name="TextBox 1">
            <a:extLst>
              <a:ext uri="{FF2B5EF4-FFF2-40B4-BE49-F238E27FC236}">
                <a16:creationId xmlns:a16="http://schemas.microsoft.com/office/drawing/2014/main" id="{63D58B75-4FB3-4B52-BC41-92E1502A196E}"/>
              </a:ext>
            </a:extLst>
          </p:cNvPr>
          <p:cNvSpPr txBox="1"/>
          <p:nvPr/>
        </p:nvSpPr>
        <p:spPr>
          <a:xfrm>
            <a:off x="1309606" y="5881607"/>
            <a:ext cx="9000000" cy="646331"/>
          </a:xfrm>
          <a:prstGeom prst="rect">
            <a:avLst/>
          </a:prstGeom>
          <a:noFill/>
        </p:spPr>
        <p:txBody>
          <a:bodyPr wrap="square" rtlCol="0">
            <a:spAutoFit/>
          </a:bodyPr>
          <a:lstStyle/>
          <a:p>
            <a:pPr algn="r"/>
            <a:r>
              <a:rPr lang="en-GB" dirty="0">
                <a:solidFill>
                  <a:schemeClr val="bg1"/>
                </a:solidFill>
              </a:rPr>
              <a:t>14 Jan: Austrian Arms &amp; tax  ¦ 8 Aug: no arms or tax ¦ 23 Sep French tax ¦ 21 Oct French gone, their signet remains!</a:t>
            </a:r>
          </a:p>
        </p:txBody>
      </p:sp>
      <p:sp>
        <p:nvSpPr>
          <p:cNvPr id="4" name="TextBox 3">
            <a:extLst>
              <a:ext uri="{FF2B5EF4-FFF2-40B4-BE49-F238E27FC236}">
                <a16:creationId xmlns:a16="http://schemas.microsoft.com/office/drawing/2014/main" id="{2A6AA940-3C3F-4719-A04D-CF32ACDDBC29}"/>
              </a:ext>
            </a:extLst>
          </p:cNvPr>
          <p:cNvSpPr txBox="1"/>
          <p:nvPr/>
        </p:nvSpPr>
        <p:spPr>
          <a:xfrm>
            <a:off x="3679998" y="193730"/>
            <a:ext cx="4832005" cy="584775"/>
          </a:xfrm>
          <a:prstGeom prst="rect">
            <a:avLst/>
          </a:prstGeom>
          <a:noFill/>
        </p:spPr>
        <p:txBody>
          <a:bodyPr wrap="square" rtlCol="0">
            <a:spAutoFit/>
          </a:bodyPr>
          <a:lstStyle/>
          <a:p>
            <a:r>
              <a:rPr lang="en-GB" sz="3200" dirty="0">
                <a:solidFill>
                  <a:schemeClr val="bg1"/>
                </a:solidFill>
              </a:rPr>
              <a:t>1809 – Napoleon in Vienna</a:t>
            </a:r>
          </a:p>
        </p:txBody>
      </p:sp>
      <p:pic>
        <p:nvPicPr>
          <p:cNvPr id="6" name="14">
            <a:hlinkClick r:id="" action="ppaction://media"/>
            <a:extLst>
              <a:ext uri="{FF2B5EF4-FFF2-40B4-BE49-F238E27FC236}">
                <a16:creationId xmlns:a16="http://schemas.microsoft.com/office/drawing/2014/main" id="{3038CEA5-7341-419D-A72A-3B95F5D680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7" name="Slide Number Placeholder 6">
            <a:extLst>
              <a:ext uri="{FF2B5EF4-FFF2-40B4-BE49-F238E27FC236}">
                <a16:creationId xmlns:a16="http://schemas.microsoft.com/office/drawing/2014/main" id="{B691AEF1-3613-455F-9763-6B4EF24EE123}"/>
              </a:ext>
            </a:extLst>
          </p:cNvPr>
          <p:cNvSpPr>
            <a:spLocks noGrp="1"/>
          </p:cNvSpPr>
          <p:nvPr>
            <p:ph type="sldNum" sz="quarter" idx="12"/>
          </p:nvPr>
        </p:nvSpPr>
        <p:spPr/>
        <p:txBody>
          <a:bodyPr/>
          <a:lstStyle/>
          <a:p>
            <a:fld id="{73B1E1C0-2C06-40D2-B9F6-CA6DE24FAB17}" type="slidenum">
              <a:rPr lang="en-GB" smtClean="0"/>
              <a:t>14</a:t>
            </a:fld>
            <a:endParaRPr lang="en-GB"/>
          </a:p>
        </p:txBody>
      </p:sp>
    </p:spTree>
    <p:extLst>
      <p:ext uri="{BB962C8B-B14F-4D97-AF65-F5344CB8AC3E}">
        <p14:creationId xmlns:p14="http://schemas.microsoft.com/office/powerpoint/2010/main" val="618046530"/>
      </p:ext>
    </p:extLst>
  </p:cSld>
  <p:clrMapOvr>
    <a:masterClrMapping/>
  </p:clrMapOvr>
  <mc:AlternateContent xmlns:mc="http://schemas.openxmlformats.org/markup-compatibility/2006" xmlns:p14="http://schemas.microsoft.com/office/powerpoint/2010/main">
    <mc:Choice Requires="p14">
      <p:transition spd="slow" p14:dur="2000" advClick="0" advTm="40000"/>
    </mc:Choice>
    <mc:Fallback xmlns="">
      <p:transition spd="slow" advClick="0" advTm="4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32E7E1-D3C2-4F7A-9E3B-3DD309233338}"/>
              </a:ext>
            </a:extLst>
          </p:cNvPr>
          <p:cNvSpPr/>
          <p:nvPr/>
        </p:nvSpPr>
        <p:spPr>
          <a:xfrm>
            <a:off x="406853" y="174082"/>
            <a:ext cx="11370619" cy="1200329"/>
          </a:xfrm>
          <a:prstGeom prst="rect">
            <a:avLst/>
          </a:prstGeom>
        </p:spPr>
        <p:txBody>
          <a:bodyPr wrap="square">
            <a:spAutoFit/>
          </a:bodyPr>
          <a:lstStyle/>
          <a:p>
            <a:r>
              <a:rPr lang="en-GB" sz="3200" dirty="0">
                <a:solidFill>
                  <a:schemeClr val="bg1"/>
                </a:solidFill>
              </a:rPr>
              <a:t>“Specimen Signets”</a:t>
            </a:r>
          </a:p>
          <a:p>
            <a:pPr algn="just"/>
            <a:endParaRPr lang="en-GB" sz="2000" dirty="0">
              <a:solidFill>
                <a:schemeClr val="bg1"/>
              </a:solidFill>
            </a:endParaRPr>
          </a:p>
          <a:p>
            <a:pPr algn="just"/>
            <a:r>
              <a:rPr lang="en-GB" sz="2000" dirty="0">
                <a:solidFill>
                  <a:schemeClr val="bg1"/>
                </a:solidFill>
              </a:rPr>
              <a:t>Several collections exist comprising superbly-printed impressions of the year-dated newspaper signets.</a:t>
            </a:r>
          </a:p>
        </p:txBody>
      </p:sp>
      <p:pic>
        <p:nvPicPr>
          <p:cNvPr id="4" name="Picture 3">
            <a:extLst>
              <a:ext uri="{FF2B5EF4-FFF2-40B4-BE49-F238E27FC236}">
                <a16:creationId xmlns:a16="http://schemas.microsoft.com/office/drawing/2014/main" id="{1B12CAE1-BC50-41B8-A39F-660CACD45F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842"/>
          <a:stretch/>
        </p:blipFill>
        <p:spPr>
          <a:xfrm>
            <a:off x="315849" y="1839685"/>
            <a:ext cx="11560302" cy="2571751"/>
          </a:xfrm>
          <a:prstGeom prst="rect">
            <a:avLst/>
          </a:prstGeom>
        </p:spPr>
      </p:pic>
      <p:pic>
        <p:nvPicPr>
          <p:cNvPr id="3" name="15">
            <a:hlinkClick r:id="" action="ppaction://media"/>
            <a:extLst>
              <a:ext uri="{FF2B5EF4-FFF2-40B4-BE49-F238E27FC236}">
                <a16:creationId xmlns:a16="http://schemas.microsoft.com/office/drawing/2014/main" id="{EED0A2BE-B3AC-4232-B19B-18F9CA76F5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6" name="Slide Number Placeholder 5">
            <a:extLst>
              <a:ext uri="{FF2B5EF4-FFF2-40B4-BE49-F238E27FC236}">
                <a16:creationId xmlns:a16="http://schemas.microsoft.com/office/drawing/2014/main" id="{218ACC7D-1B2E-415E-BFE8-8B45C22A2053}"/>
              </a:ext>
            </a:extLst>
          </p:cNvPr>
          <p:cNvSpPr>
            <a:spLocks noGrp="1"/>
          </p:cNvSpPr>
          <p:nvPr>
            <p:ph type="sldNum" sz="quarter" idx="12"/>
          </p:nvPr>
        </p:nvSpPr>
        <p:spPr/>
        <p:txBody>
          <a:bodyPr/>
          <a:lstStyle/>
          <a:p>
            <a:fld id="{73B1E1C0-2C06-40D2-B9F6-CA6DE24FAB17}" type="slidenum">
              <a:rPr lang="en-GB" smtClean="0"/>
              <a:t>15</a:t>
            </a:fld>
            <a:endParaRPr lang="en-GB"/>
          </a:p>
        </p:txBody>
      </p:sp>
    </p:spTree>
    <p:extLst>
      <p:ext uri="{BB962C8B-B14F-4D97-AF65-F5344CB8AC3E}">
        <p14:creationId xmlns:p14="http://schemas.microsoft.com/office/powerpoint/2010/main" val="561215635"/>
      </p:ext>
    </p:extLst>
  </p:cSld>
  <p:clrMapOvr>
    <a:masterClrMapping/>
  </p:clrMapOvr>
  <mc:AlternateContent xmlns:mc="http://schemas.openxmlformats.org/markup-compatibility/2006" xmlns:p14="http://schemas.microsoft.com/office/powerpoint/2010/main">
    <mc:Choice Requires="p14">
      <p:transition spd="slow" p14:dur="2000" advClick="0" advTm="70000"/>
    </mc:Choice>
    <mc:Fallback xmlns="">
      <p:transition spd="slow" advClick="0" advTm="7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2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966E98-A047-4EA4-BBED-332DBF315E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882000"/>
            <a:ext cx="17242030" cy="5398727"/>
          </a:xfrm>
          <a:prstGeom prst="rect">
            <a:avLst/>
          </a:prstGeom>
        </p:spPr>
      </p:pic>
      <p:sp>
        <p:nvSpPr>
          <p:cNvPr id="2" name="Slide Number Placeholder 1">
            <a:extLst>
              <a:ext uri="{FF2B5EF4-FFF2-40B4-BE49-F238E27FC236}">
                <a16:creationId xmlns:a16="http://schemas.microsoft.com/office/drawing/2014/main" id="{A5466C91-AA04-48EB-8FA6-1B5258BA1479}"/>
              </a:ext>
            </a:extLst>
          </p:cNvPr>
          <p:cNvSpPr>
            <a:spLocks noGrp="1"/>
          </p:cNvSpPr>
          <p:nvPr>
            <p:ph type="sldNum" sz="quarter" idx="12"/>
          </p:nvPr>
        </p:nvSpPr>
        <p:spPr/>
        <p:txBody>
          <a:bodyPr/>
          <a:lstStyle/>
          <a:p>
            <a:fld id="{BB081B04-2FF1-4E60-96DD-47EA4F076CC4}" type="slidenum">
              <a:rPr lang="en-GB" smtClean="0"/>
              <a:t>16</a:t>
            </a:fld>
            <a:endParaRPr lang="en-GB"/>
          </a:p>
        </p:txBody>
      </p:sp>
    </p:spTree>
    <p:extLst>
      <p:ext uri="{BB962C8B-B14F-4D97-AF65-F5344CB8AC3E}">
        <p14:creationId xmlns:p14="http://schemas.microsoft.com/office/powerpoint/2010/main" val="1678318183"/>
      </p:ext>
    </p:extLst>
  </p:cSld>
  <p:clrMapOvr>
    <a:masterClrMapping/>
  </p:clrMapOvr>
  <mc:AlternateContent xmlns:mc="http://schemas.openxmlformats.org/markup-compatibility/2006" xmlns:p14="http://schemas.microsoft.com/office/powerpoint/2010/main">
    <mc:Choice Requires="p14">
      <p:transition spd="slow" p14:dur="2000" advClick="0" advTm="17000"/>
    </mc:Choice>
    <mc:Fallback xmlns="">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750" fill="hold"/>
                                        <p:tgtEl>
                                          <p:spTgt spid="4"/>
                                        </p:tgtEl>
                                        <p:attrNameLst>
                                          <p:attrName>ppt_x</p:attrName>
                                        </p:attrNameLst>
                                      </p:cBhvr>
                                      <p:tavLst>
                                        <p:tav tm="0">
                                          <p:val>
                                            <p:strVal val="1+#ppt_w/2"/>
                                          </p:val>
                                        </p:tav>
                                        <p:tav tm="100000">
                                          <p:val>
                                            <p:strVal val="#ppt_x"/>
                                          </p:val>
                                        </p:tav>
                                      </p:tavLst>
                                    </p:anim>
                                    <p:anim calcmode="lin" valueType="num">
                                      <p:cBhvr additive="base">
                                        <p:cTn id="8" dur="7750" fill="hold"/>
                                        <p:tgtEl>
                                          <p:spTgt spid="4"/>
                                        </p:tgtEl>
                                        <p:attrNameLst>
                                          <p:attrName>ppt_y</p:attrName>
                                        </p:attrNameLst>
                                      </p:cBhvr>
                                      <p:tavLst>
                                        <p:tav tm="0">
                                          <p:val>
                                            <p:strVal val="#ppt_y"/>
                                          </p:val>
                                        </p:tav>
                                        <p:tav tm="100000">
                                          <p:val>
                                            <p:strVal val="#ppt_y"/>
                                          </p:val>
                                        </p:tav>
                                      </p:tavLst>
                                    </p:anim>
                                  </p:childTnLst>
                                </p:cTn>
                              </p:par>
                              <p:par>
                                <p:cTn id="9" presetID="2" presetClass="exit" presetSubtype="8" fill="hold" nodeType="withEffect">
                                  <p:stCondLst>
                                    <p:cond delay="7500"/>
                                  </p:stCondLst>
                                  <p:childTnLst>
                                    <p:anim calcmode="lin" valueType="num">
                                      <p:cBhvr additive="base">
                                        <p:cTn id="10" dur="7500"/>
                                        <p:tgtEl>
                                          <p:spTgt spid="4"/>
                                        </p:tgtEl>
                                        <p:attrNameLst>
                                          <p:attrName>ppt_x</p:attrName>
                                        </p:attrNameLst>
                                      </p:cBhvr>
                                      <p:tavLst>
                                        <p:tav tm="0">
                                          <p:val>
                                            <p:strVal val="ppt_x"/>
                                          </p:val>
                                        </p:tav>
                                        <p:tav tm="100000">
                                          <p:val>
                                            <p:strVal val="0-ppt_w/2"/>
                                          </p:val>
                                        </p:tav>
                                      </p:tavLst>
                                    </p:anim>
                                    <p:anim calcmode="lin" valueType="num">
                                      <p:cBhvr additive="base">
                                        <p:cTn id="11" dur="7500"/>
                                        <p:tgtEl>
                                          <p:spTgt spid="4"/>
                                        </p:tgtEl>
                                        <p:attrNameLst>
                                          <p:attrName>ppt_y</p:attrName>
                                        </p:attrNameLst>
                                      </p:cBhvr>
                                      <p:tavLst>
                                        <p:tav tm="0">
                                          <p:val>
                                            <p:strVal val="ppt_y"/>
                                          </p:val>
                                        </p:tav>
                                        <p:tav tm="100000">
                                          <p:val>
                                            <p:strVal val="ppt_y"/>
                                          </p:val>
                                        </p:tav>
                                      </p:tavLst>
                                    </p:anim>
                                    <p:set>
                                      <p:cBhvr>
                                        <p:cTn id="12" dur="1" fill="hold">
                                          <p:stCondLst>
                                            <p:cond delay="7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01505C-4C64-4ED7-A329-768057599B83}"/>
              </a:ext>
            </a:extLst>
          </p:cNvPr>
          <p:cNvSpPr txBox="1"/>
          <p:nvPr/>
        </p:nvSpPr>
        <p:spPr>
          <a:xfrm>
            <a:off x="727615" y="1575582"/>
            <a:ext cx="3967089" cy="37240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alibri" panose="020F0502020204030204"/>
                <a:ea typeface="+mn-ea"/>
                <a:cs typeface="+mn-cs"/>
              </a:rPr>
              <a:t>How to order a newspaper: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rPr>
              <a:t>First, read the 62-page instruction manual.</a:t>
            </a:r>
          </a:p>
        </p:txBody>
      </p:sp>
      <p:pic>
        <p:nvPicPr>
          <p:cNvPr id="4" name="Picture 3">
            <a:extLst>
              <a:ext uri="{FF2B5EF4-FFF2-40B4-BE49-F238E27FC236}">
                <a16:creationId xmlns:a16="http://schemas.microsoft.com/office/drawing/2014/main" id="{8290D41B-786C-49EE-B5C5-46EAA5CA4C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4021" y="671732"/>
            <a:ext cx="4096819" cy="5514535"/>
          </a:xfrm>
          <a:prstGeom prst="rect">
            <a:avLst/>
          </a:prstGeom>
        </p:spPr>
      </p:pic>
      <p:pic>
        <p:nvPicPr>
          <p:cNvPr id="3" name="17">
            <a:hlinkClick r:id="" action="ppaction://media"/>
            <a:extLst>
              <a:ext uri="{FF2B5EF4-FFF2-40B4-BE49-F238E27FC236}">
                <a16:creationId xmlns:a16="http://schemas.microsoft.com/office/drawing/2014/main" id="{34FB2C5F-F6D2-4C3D-B312-DA7290ACAE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6" name="Slide Number Placeholder 5">
            <a:extLst>
              <a:ext uri="{FF2B5EF4-FFF2-40B4-BE49-F238E27FC236}">
                <a16:creationId xmlns:a16="http://schemas.microsoft.com/office/drawing/2014/main" id="{D05AEF3E-A62B-44EE-8E2D-BC85CB7ED7F1}"/>
              </a:ext>
            </a:extLst>
          </p:cNvPr>
          <p:cNvSpPr>
            <a:spLocks noGrp="1"/>
          </p:cNvSpPr>
          <p:nvPr>
            <p:ph type="sldNum" sz="quarter" idx="12"/>
          </p:nvPr>
        </p:nvSpPr>
        <p:spPr/>
        <p:txBody>
          <a:bodyPr/>
          <a:lstStyle/>
          <a:p>
            <a:fld id="{73B1E1C0-2C06-40D2-B9F6-CA6DE24FAB17}" type="slidenum">
              <a:rPr lang="en-GB" smtClean="0"/>
              <a:t>17</a:t>
            </a:fld>
            <a:endParaRPr lang="en-GB"/>
          </a:p>
        </p:txBody>
      </p:sp>
    </p:spTree>
    <p:extLst>
      <p:ext uri="{BB962C8B-B14F-4D97-AF65-F5344CB8AC3E}">
        <p14:creationId xmlns:p14="http://schemas.microsoft.com/office/powerpoint/2010/main" val="3330876308"/>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01505C-4C64-4ED7-A329-768057599B83}"/>
              </a:ext>
            </a:extLst>
          </p:cNvPr>
          <p:cNvSpPr txBox="1"/>
          <p:nvPr/>
        </p:nvSpPr>
        <p:spPr>
          <a:xfrm>
            <a:off x="741682" y="1166841"/>
            <a:ext cx="3967089" cy="45243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rPr>
              <a:t>Next, consult the lists of what is available.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rPr>
              <a:t>Foreign?   Inland?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rPr>
              <a:t>Did the censors approve it?</a:t>
            </a:r>
          </a:p>
        </p:txBody>
      </p:sp>
      <p:pic>
        <p:nvPicPr>
          <p:cNvPr id="5" name="Picture 4">
            <a:extLst>
              <a:ext uri="{FF2B5EF4-FFF2-40B4-BE49-F238E27FC236}">
                <a16:creationId xmlns:a16="http://schemas.microsoft.com/office/drawing/2014/main" id="{852D99F9-6FB6-4276-A82A-71B6A2EE62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0339" y="528300"/>
            <a:ext cx="2812417" cy="5801399"/>
          </a:xfrm>
          <a:prstGeom prst="rect">
            <a:avLst/>
          </a:prstGeom>
        </p:spPr>
      </p:pic>
      <p:sp>
        <p:nvSpPr>
          <p:cNvPr id="3" name="Slide Number Placeholder 2">
            <a:extLst>
              <a:ext uri="{FF2B5EF4-FFF2-40B4-BE49-F238E27FC236}">
                <a16:creationId xmlns:a16="http://schemas.microsoft.com/office/drawing/2014/main" id="{300EA9DB-F016-468B-A422-174C32E87E61}"/>
              </a:ext>
            </a:extLst>
          </p:cNvPr>
          <p:cNvSpPr>
            <a:spLocks noGrp="1"/>
          </p:cNvSpPr>
          <p:nvPr>
            <p:ph type="sldNum" sz="quarter" idx="12"/>
          </p:nvPr>
        </p:nvSpPr>
        <p:spPr/>
        <p:txBody>
          <a:bodyPr/>
          <a:lstStyle/>
          <a:p>
            <a:fld id="{73B1E1C0-2C06-40D2-B9F6-CA6DE24FAB17}" type="slidenum">
              <a:rPr lang="en-GB" smtClean="0"/>
              <a:t>18</a:t>
            </a:fld>
            <a:endParaRPr lang="en-GB"/>
          </a:p>
        </p:txBody>
      </p:sp>
    </p:spTree>
    <p:extLst>
      <p:ext uri="{BB962C8B-B14F-4D97-AF65-F5344CB8AC3E}">
        <p14:creationId xmlns:p14="http://schemas.microsoft.com/office/powerpoint/2010/main" val="1383705643"/>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01505C-4C64-4ED7-A329-768057599B83}"/>
              </a:ext>
            </a:extLst>
          </p:cNvPr>
          <p:cNvSpPr txBox="1"/>
          <p:nvPr/>
        </p:nvSpPr>
        <p:spPr>
          <a:xfrm>
            <a:off x="1557610" y="1783699"/>
            <a:ext cx="2620496"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rPr>
              <a:t>Here’s the foreign list for 1906.</a:t>
            </a:r>
          </a:p>
        </p:txBody>
      </p:sp>
      <p:pic>
        <p:nvPicPr>
          <p:cNvPr id="4" name="Picture 3">
            <a:extLst>
              <a:ext uri="{FF2B5EF4-FFF2-40B4-BE49-F238E27FC236}">
                <a16:creationId xmlns:a16="http://schemas.microsoft.com/office/drawing/2014/main" id="{C75F6A32-2A95-4ED8-AFBC-957B2CBB4D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6156" y="612648"/>
            <a:ext cx="3599688" cy="5632704"/>
          </a:xfrm>
          <a:prstGeom prst="rect">
            <a:avLst/>
          </a:prstGeom>
        </p:spPr>
      </p:pic>
      <p:sp>
        <p:nvSpPr>
          <p:cNvPr id="3" name="Slide Number Placeholder 2">
            <a:extLst>
              <a:ext uri="{FF2B5EF4-FFF2-40B4-BE49-F238E27FC236}">
                <a16:creationId xmlns:a16="http://schemas.microsoft.com/office/drawing/2014/main" id="{FB040FA6-B12E-4ADC-81E2-F5E913615B15}"/>
              </a:ext>
            </a:extLst>
          </p:cNvPr>
          <p:cNvSpPr>
            <a:spLocks noGrp="1"/>
          </p:cNvSpPr>
          <p:nvPr>
            <p:ph type="sldNum" sz="quarter" idx="12"/>
          </p:nvPr>
        </p:nvSpPr>
        <p:spPr/>
        <p:txBody>
          <a:bodyPr/>
          <a:lstStyle/>
          <a:p>
            <a:fld id="{73B1E1C0-2C06-40D2-B9F6-CA6DE24FAB17}" type="slidenum">
              <a:rPr lang="en-GB" smtClean="0"/>
              <a:t>19</a:t>
            </a:fld>
            <a:endParaRPr lang="en-GB"/>
          </a:p>
        </p:txBody>
      </p:sp>
    </p:spTree>
    <p:extLst>
      <p:ext uri="{BB962C8B-B14F-4D97-AF65-F5344CB8AC3E}">
        <p14:creationId xmlns:p14="http://schemas.microsoft.com/office/powerpoint/2010/main" val="94714651"/>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D7F7F4-B0A8-44A8-97A3-A29A015C9D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60000" y="493772"/>
            <a:ext cx="4637044" cy="6004228"/>
          </a:xfrm>
          <a:prstGeom prst="rect">
            <a:avLst/>
          </a:prstGeom>
        </p:spPr>
      </p:pic>
      <p:pic>
        <p:nvPicPr>
          <p:cNvPr id="4" name="Picture 3">
            <a:extLst>
              <a:ext uri="{FF2B5EF4-FFF2-40B4-BE49-F238E27FC236}">
                <a16:creationId xmlns:a16="http://schemas.microsoft.com/office/drawing/2014/main" id="{955FC7FF-EAB0-412A-A7F9-B17E31EEA8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8246" y="493772"/>
            <a:ext cx="4488763" cy="5968713"/>
          </a:xfrm>
          <a:prstGeom prst="rect">
            <a:avLst/>
          </a:prstGeom>
        </p:spPr>
      </p:pic>
      <p:sp>
        <p:nvSpPr>
          <p:cNvPr id="7" name="TextBox 6">
            <a:extLst>
              <a:ext uri="{FF2B5EF4-FFF2-40B4-BE49-F238E27FC236}">
                <a16:creationId xmlns:a16="http://schemas.microsoft.com/office/drawing/2014/main" id="{1585E1A7-6F3B-48EE-A8EA-B72B07EB6340}"/>
              </a:ext>
            </a:extLst>
          </p:cNvPr>
          <p:cNvSpPr txBox="1"/>
          <p:nvPr/>
        </p:nvSpPr>
        <p:spPr>
          <a:xfrm>
            <a:off x="5041248" y="1114926"/>
            <a:ext cx="1832794" cy="3416320"/>
          </a:xfrm>
          <a:prstGeom prst="rect">
            <a:avLst/>
          </a:prstGeom>
          <a:noFill/>
        </p:spPr>
        <p:txBody>
          <a:bodyPr wrap="square" rtlCol="0">
            <a:spAutoFit/>
          </a:bodyPr>
          <a:lstStyle/>
          <a:p>
            <a:pPr algn="ctr"/>
            <a:r>
              <a:rPr lang="en-GB" sz="2400" dirty="0">
                <a:solidFill>
                  <a:srgbClr val="FFFF00"/>
                </a:solidFill>
              </a:rPr>
              <a:t>The Vision:</a:t>
            </a:r>
          </a:p>
          <a:p>
            <a:pPr algn="ctr"/>
            <a:endParaRPr lang="en-GB" sz="2400" dirty="0">
              <a:solidFill>
                <a:srgbClr val="FFFF00"/>
              </a:solidFill>
            </a:endParaRPr>
          </a:p>
          <a:p>
            <a:pPr algn="ctr"/>
            <a:r>
              <a:rPr lang="en-GB" sz="2400" dirty="0">
                <a:solidFill>
                  <a:srgbClr val="FFFF00"/>
                </a:solidFill>
              </a:rPr>
              <a:t>The rural letter-collector </a:t>
            </a:r>
          </a:p>
          <a:p>
            <a:pPr algn="ctr"/>
            <a:r>
              <a:rPr lang="en-GB" sz="2400" dirty="0">
                <a:solidFill>
                  <a:srgbClr val="FFFF00"/>
                </a:solidFill>
              </a:rPr>
              <a:t>and</a:t>
            </a:r>
          </a:p>
          <a:p>
            <a:pPr algn="ctr"/>
            <a:r>
              <a:rPr lang="en-GB" sz="2400" dirty="0">
                <a:solidFill>
                  <a:srgbClr val="FFFF00"/>
                </a:solidFill>
              </a:rPr>
              <a:t>the</a:t>
            </a:r>
          </a:p>
          <a:p>
            <a:pPr algn="ctr"/>
            <a:r>
              <a:rPr lang="en-GB" sz="2400" dirty="0">
                <a:solidFill>
                  <a:srgbClr val="FFFF00"/>
                </a:solidFill>
              </a:rPr>
              <a:t>city</a:t>
            </a:r>
          </a:p>
          <a:p>
            <a:pPr algn="ctr"/>
            <a:r>
              <a:rPr lang="en-GB" sz="2400" dirty="0">
                <a:solidFill>
                  <a:srgbClr val="FFFF00"/>
                </a:solidFill>
              </a:rPr>
              <a:t>postman</a:t>
            </a:r>
            <a:r>
              <a:rPr lang="en-GB" dirty="0">
                <a:solidFill>
                  <a:srgbClr val="FFFF00"/>
                </a:solidFill>
              </a:rPr>
              <a:t>.</a:t>
            </a:r>
          </a:p>
        </p:txBody>
      </p:sp>
      <p:pic>
        <p:nvPicPr>
          <p:cNvPr id="3" name="02">
            <a:hlinkClick r:id="" action="ppaction://media"/>
            <a:extLst>
              <a:ext uri="{FF2B5EF4-FFF2-40B4-BE49-F238E27FC236}">
                <a16:creationId xmlns:a16="http://schemas.microsoft.com/office/drawing/2014/main" id="{190E654B-F7B8-48EB-940B-3768C30C195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800" y="7096432"/>
            <a:ext cx="609600" cy="609600"/>
          </a:xfrm>
          <a:prstGeom prst="rect">
            <a:avLst/>
          </a:prstGeom>
        </p:spPr>
      </p:pic>
      <p:sp>
        <p:nvSpPr>
          <p:cNvPr id="6" name="Slide Number Placeholder 5">
            <a:extLst>
              <a:ext uri="{FF2B5EF4-FFF2-40B4-BE49-F238E27FC236}">
                <a16:creationId xmlns:a16="http://schemas.microsoft.com/office/drawing/2014/main" id="{459A206F-1BDA-48F8-9466-255A973DE052}"/>
              </a:ext>
            </a:extLst>
          </p:cNvPr>
          <p:cNvSpPr>
            <a:spLocks noGrp="1"/>
          </p:cNvSpPr>
          <p:nvPr>
            <p:ph type="sldNum" sz="quarter" idx="12"/>
          </p:nvPr>
        </p:nvSpPr>
        <p:spPr/>
        <p:txBody>
          <a:bodyPr/>
          <a:lstStyle/>
          <a:p>
            <a:fld id="{73B1E1C0-2C06-40D2-B9F6-CA6DE24FAB17}" type="slidenum">
              <a:rPr lang="en-GB" smtClean="0"/>
              <a:t>2</a:t>
            </a:fld>
            <a:endParaRPr lang="en-GB"/>
          </a:p>
        </p:txBody>
      </p:sp>
    </p:spTree>
    <p:extLst>
      <p:ext uri="{BB962C8B-B14F-4D97-AF65-F5344CB8AC3E}">
        <p14:creationId xmlns:p14="http://schemas.microsoft.com/office/powerpoint/2010/main" val="2227704165"/>
      </p:ext>
    </p:extLst>
  </p:cSld>
  <p:clrMapOvr>
    <a:masterClrMapping/>
  </p:clrMapOvr>
  <p:transition spd="slow" advTm="2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01505C-4C64-4ED7-A329-768057599B83}"/>
              </a:ext>
            </a:extLst>
          </p:cNvPr>
          <p:cNvSpPr txBox="1"/>
          <p:nvPr/>
        </p:nvSpPr>
        <p:spPr>
          <a:xfrm>
            <a:off x="727616" y="1575582"/>
            <a:ext cx="3169136" cy="22467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rPr>
              <a:t>There are 33 languages listed!</a:t>
            </a:r>
          </a:p>
        </p:txBody>
      </p:sp>
      <p:pic>
        <p:nvPicPr>
          <p:cNvPr id="5" name="Picture 4">
            <a:extLst>
              <a:ext uri="{FF2B5EF4-FFF2-40B4-BE49-F238E27FC236}">
                <a16:creationId xmlns:a16="http://schemas.microsoft.com/office/drawing/2014/main" id="{0E5C70AA-AC1D-4470-B559-FC473AD94A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5717" y="448260"/>
            <a:ext cx="6768000" cy="5961480"/>
          </a:xfrm>
          <a:prstGeom prst="rect">
            <a:avLst/>
          </a:prstGeom>
        </p:spPr>
      </p:pic>
      <p:sp>
        <p:nvSpPr>
          <p:cNvPr id="3" name="Slide Number Placeholder 2">
            <a:extLst>
              <a:ext uri="{FF2B5EF4-FFF2-40B4-BE49-F238E27FC236}">
                <a16:creationId xmlns:a16="http://schemas.microsoft.com/office/drawing/2014/main" id="{770D9DF5-5463-4761-A9CE-3D2348F20660}"/>
              </a:ext>
            </a:extLst>
          </p:cNvPr>
          <p:cNvSpPr>
            <a:spLocks noGrp="1"/>
          </p:cNvSpPr>
          <p:nvPr>
            <p:ph type="sldNum" sz="quarter" idx="12"/>
          </p:nvPr>
        </p:nvSpPr>
        <p:spPr/>
        <p:txBody>
          <a:bodyPr/>
          <a:lstStyle/>
          <a:p>
            <a:fld id="{73B1E1C0-2C06-40D2-B9F6-CA6DE24FAB17}" type="slidenum">
              <a:rPr lang="en-GB" smtClean="0"/>
              <a:t>20</a:t>
            </a:fld>
            <a:endParaRPr lang="en-GB"/>
          </a:p>
        </p:txBody>
      </p:sp>
    </p:spTree>
    <p:extLst>
      <p:ext uri="{BB962C8B-B14F-4D97-AF65-F5344CB8AC3E}">
        <p14:creationId xmlns:p14="http://schemas.microsoft.com/office/powerpoint/2010/main" val="3957155427"/>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01505C-4C64-4ED7-A329-768057599B83}"/>
              </a:ext>
            </a:extLst>
          </p:cNvPr>
          <p:cNvSpPr txBox="1"/>
          <p:nvPr/>
        </p:nvSpPr>
        <p:spPr>
          <a:xfrm>
            <a:off x="743658" y="1443841"/>
            <a:ext cx="3169136" cy="39703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rPr>
              <a:t>Maybe you want an inland newspaper…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3600" dirty="0">
              <a:solidFill>
                <a:prstClr val="white"/>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rPr>
              <a:t>There’s only 15 languages to choose from.</a:t>
            </a:r>
          </a:p>
        </p:txBody>
      </p:sp>
      <p:pic>
        <p:nvPicPr>
          <p:cNvPr id="4" name="Picture 3">
            <a:extLst>
              <a:ext uri="{FF2B5EF4-FFF2-40B4-BE49-F238E27FC236}">
                <a16:creationId xmlns:a16="http://schemas.microsoft.com/office/drawing/2014/main" id="{14E6FEA5-6676-4B3A-AB4B-2258DEF20E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2387" y="309490"/>
            <a:ext cx="4356000" cy="5956830"/>
          </a:xfrm>
          <a:prstGeom prst="rect">
            <a:avLst/>
          </a:prstGeom>
        </p:spPr>
      </p:pic>
      <p:sp>
        <p:nvSpPr>
          <p:cNvPr id="3" name="Slide Number Placeholder 2">
            <a:extLst>
              <a:ext uri="{FF2B5EF4-FFF2-40B4-BE49-F238E27FC236}">
                <a16:creationId xmlns:a16="http://schemas.microsoft.com/office/drawing/2014/main" id="{1F979D80-1FAC-4B0D-B9E6-5BE4E9F9DC82}"/>
              </a:ext>
            </a:extLst>
          </p:cNvPr>
          <p:cNvSpPr>
            <a:spLocks noGrp="1"/>
          </p:cNvSpPr>
          <p:nvPr>
            <p:ph type="sldNum" sz="quarter" idx="12"/>
          </p:nvPr>
        </p:nvSpPr>
        <p:spPr/>
        <p:txBody>
          <a:bodyPr/>
          <a:lstStyle/>
          <a:p>
            <a:fld id="{73B1E1C0-2C06-40D2-B9F6-CA6DE24FAB17}" type="slidenum">
              <a:rPr lang="en-GB" smtClean="0"/>
              <a:t>21</a:t>
            </a:fld>
            <a:endParaRPr lang="en-GB"/>
          </a:p>
        </p:txBody>
      </p:sp>
    </p:spTree>
    <p:extLst>
      <p:ext uri="{BB962C8B-B14F-4D97-AF65-F5344CB8AC3E}">
        <p14:creationId xmlns:p14="http://schemas.microsoft.com/office/powerpoint/2010/main" val="1703026767"/>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01505C-4C64-4ED7-A329-768057599B83}"/>
              </a:ext>
            </a:extLst>
          </p:cNvPr>
          <p:cNvSpPr txBox="1"/>
          <p:nvPr/>
        </p:nvSpPr>
        <p:spPr>
          <a:xfrm>
            <a:off x="1002011" y="5104264"/>
            <a:ext cx="10187977"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rPr>
              <a:t>Buy the form; fill it in. There are 8 different language versions; this is the German-Illyrian-Italian one.  </a:t>
            </a:r>
          </a:p>
        </p:txBody>
      </p:sp>
      <p:pic>
        <p:nvPicPr>
          <p:cNvPr id="5" name="Picture 4">
            <a:extLst>
              <a:ext uri="{FF2B5EF4-FFF2-40B4-BE49-F238E27FC236}">
                <a16:creationId xmlns:a16="http://schemas.microsoft.com/office/drawing/2014/main" id="{5D4FD455-1BDD-490C-BD88-A5C680D3E8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195754" y="379828"/>
            <a:ext cx="6427454" cy="4501661"/>
          </a:xfrm>
          <a:prstGeom prst="rect">
            <a:avLst/>
          </a:prstGeom>
        </p:spPr>
      </p:pic>
      <p:pic>
        <p:nvPicPr>
          <p:cNvPr id="7" name="Picture 6">
            <a:extLst>
              <a:ext uri="{FF2B5EF4-FFF2-40B4-BE49-F238E27FC236}">
                <a16:creationId xmlns:a16="http://schemas.microsoft.com/office/drawing/2014/main" id="{590E0DEC-DFA3-424A-99CE-553E522FBC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35866" y="379828"/>
            <a:ext cx="2315964" cy="4500000"/>
          </a:xfrm>
          <a:prstGeom prst="rect">
            <a:avLst/>
          </a:prstGeom>
        </p:spPr>
      </p:pic>
      <p:sp>
        <p:nvSpPr>
          <p:cNvPr id="3" name="Slide Number Placeholder 2">
            <a:extLst>
              <a:ext uri="{FF2B5EF4-FFF2-40B4-BE49-F238E27FC236}">
                <a16:creationId xmlns:a16="http://schemas.microsoft.com/office/drawing/2014/main" id="{9ACB1DE4-6EB4-4020-99D0-6D4487C4EAE5}"/>
              </a:ext>
            </a:extLst>
          </p:cNvPr>
          <p:cNvSpPr>
            <a:spLocks noGrp="1"/>
          </p:cNvSpPr>
          <p:nvPr>
            <p:ph type="sldNum" sz="quarter" idx="12"/>
          </p:nvPr>
        </p:nvSpPr>
        <p:spPr/>
        <p:txBody>
          <a:bodyPr/>
          <a:lstStyle/>
          <a:p>
            <a:fld id="{73B1E1C0-2C06-40D2-B9F6-CA6DE24FAB17}" type="slidenum">
              <a:rPr lang="en-GB" smtClean="0"/>
              <a:t>22</a:t>
            </a:fld>
            <a:endParaRPr lang="en-GB"/>
          </a:p>
        </p:txBody>
      </p:sp>
    </p:spTree>
    <p:extLst>
      <p:ext uri="{BB962C8B-B14F-4D97-AF65-F5344CB8AC3E}">
        <p14:creationId xmlns:p14="http://schemas.microsoft.com/office/powerpoint/2010/main" val="84685352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01505C-4C64-4ED7-A329-768057599B83}"/>
              </a:ext>
            </a:extLst>
          </p:cNvPr>
          <p:cNvSpPr txBox="1"/>
          <p:nvPr/>
        </p:nvSpPr>
        <p:spPr>
          <a:xfrm>
            <a:off x="623277" y="771964"/>
            <a:ext cx="10389627" cy="56323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rPr>
              <a:t>Decide if you want it delivered to your house, or if you will collect it from your Post Office.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a:defRPr/>
            </a:pPr>
            <a:r>
              <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rPr>
              <a:t>If you choose delivery, negotiate a price with your postmaster. Later, the charge was centrally fixed at </a:t>
            </a:r>
            <a:r>
              <a:rPr lang="en-GB" sz="2800" dirty="0">
                <a:solidFill>
                  <a:schemeClr val="bg1"/>
                </a:solidFill>
              </a:rPr>
              <a:t>½kr.</a:t>
            </a:r>
            <a:r>
              <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rPr>
              <a:t> From 1880 it was shown as included in your subscription by an extra green postage stamp. </a:t>
            </a:r>
          </a:p>
          <a:p>
            <a:pPr>
              <a:defRPr/>
            </a:pPr>
            <a:r>
              <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rPr>
              <a:t>This</a:t>
            </a:r>
            <a:r>
              <a:rPr lang="en-GB" sz="3600" dirty="0">
                <a:solidFill>
                  <a:prstClr val="white"/>
                </a:solidFill>
                <a:latin typeface="Calibri" panose="020F0502020204030204"/>
              </a:rPr>
              <a:t> only worked if your office was state-owned.</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rPr>
              <a:t>Pay!</a:t>
            </a:r>
          </a:p>
        </p:txBody>
      </p:sp>
      <p:pic>
        <p:nvPicPr>
          <p:cNvPr id="4" name="Picture 3">
            <a:extLst>
              <a:ext uri="{FF2B5EF4-FFF2-40B4-BE49-F238E27FC236}">
                <a16:creationId xmlns:a16="http://schemas.microsoft.com/office/drawing/2014/main" id="{EE89105E-7882-4D3C-B69C-228151AA05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5578" y="3724141"/>
            <a:ext cx="1115984" cy="1352897"/>
          </a:xfrm>
          <a:prstGeom prst="rect">
            <a:avLst/>
          </a:prstGeom>
        </p:spPr>
      </p:pic>
      <p:sp>
        <p:nvSpPr>
          <p:cNvPr id="3" name="Slide Number Placeholder 2">
            <a:extLst>
              <a:ext uri="{FF2B5EF4-FFF2-40B4-BE49-F238E27FC236}">
                <a16:creationId xmlns:a16="http://schemas.microsoft.com/office/drawing/2014/main" id="{814F4161-49C6-4C6C-9192-73204EA94EBD}"/>
              </a:ext>
            </a:extLst>
          </p:cNvPr>
          <p:cNvSpPr>
            <a:spLocks noGrp="1"/>
          </p:cNvSpPr>
          <p:nvPr>
            <p:ph type="sldNum" sz="quarter" idx="12"/>
          </p:nvPr>
        </p:nvSpPr>
        <p:spPr/>
        <p:txBody>
          <a:bodyPr/>
          <a:lstStyle/>
          <a:p>
            <a:fld id="{73B1E1C0-2C06-40D2-B9F6-CA6DE24FAB17}" type="slidenum">
              <a:rPr lang="en-GB" smtClean="0"/>
              <a:t>23</a:t>
            </a:fld>
            <a:endParaRPr lang="en-GB"/>
          </a:p>
        </p:txBody>
      </p:sp>
    </p:spTree>
    <p:extLst>
      <p:ext uri="{BB962C8B-B14F-4D97-AF65-F5344CB8AC3E}">
        <p14:creationId xmlns:p14="http://schemas.microsoft.com/office/powerpoint/2010/main" val="211720333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4AB4EE-FDA0-428D-A68C-12D4B2F85E68}"/>
              </a:ext>
            </a:extLst>
          </p:cNvPr>
          <p:cNvSpPr/>
          <p:nvPr/>
        </p:nvSpPr>
        <p:spPr>
          <a:xfrm>
            <a:off x="699343" y="2808127"/>
            <a:ext cx="5564554" cy="1354217"/>
          </a:xfrm>
          <a:prstGeom prst="rect">
            <a:avLst/>
          </a:prstGeom>
        </p:spPr>
        <p:txBody>
          <a:bodyPr wrap="square">
            <a:spAutoFit/>
          </a:bodyPr>
          <a:lstStyle/>
          <a:p>
            <a:pPr eaLnBrk="0" fontAlgn="base" hangingPunct="0">
              <a:spcAft>
                <a:spcPts val="600"/>
              </a:spcAft>
            </a:pPr>
            <a:r>
              <a:rPr lang="en-GB" dirty="0">
                <a:solidFill>
                  <a:srgbClr val="FFFF00"/>
                </a:solidFill>
                <a:latin typeface="Lucida Handwriting" panose="03010101010101010101" pitchFamily="66" charset="0"/>
                <a:ea typeface="Times New Roman" panose="02020603050405020304" pitchFamily="18" charset="0"/>
              </a:rPr>
              <a:t>These proposals for the reform of the letter and postal  tariffs receive my approval.</a:t>
            </a:r>
            <a:endParaRPr lang="en-GB" dirty="0">
              <a:solidFill>
                <a:srgbClr val="FFFF00"/>
              </a:solidFill>
              <a:latin typeface="Times New Roman" panose="02020603050405020304" pitchFamily="18" charset="0"/>
              <a:ea typeface="Times New Roman" panose="02020603050405020304" pitchFamily="18" charset="0"/>
            </a:endParaRPr>
          </a:p>
          <a:p>
            <a:pPr algn="just" eaLnBrk="0" fontAlgn="base" hangingPunct="0">
              <a:spcAft>
                <a:spcPts val="600"/>
              </a:spcAft>
            </a:pPr>
            <a:r>
              <a:rPr lang="de-DE" dirty="0">
                <a:solidFill>
                  <a:srgbClr val="FFFF00"/>
                </a:solidFill>
                <a:latin typeface="Lucida Handwriting" panose="03010101010101010101" pitchFamily="66" charset="0"/>
                <a:ea typeface="Times New Roman" panose="02020603050405020304" pitchFamily="18" charset="0"/>
              </a:rPr>
              <a:t>Schönbrunn, September 25, 1849.</a:t>
            </a:r>
            <a:endParaRPr lang="en-GB" dirty="0">
              <a:solidFill>
                <a:srgbClr val="FFFF00"/>
              </a:solidFill>
              <a:latin typeface="Times New Roman" panose="02020603050405020304" pitchFamily="18" charset="0"/>
              <a:ea typeface="Times New Roman" panose="02020603050405020304" pitchFamily="18" charset="0"/>
            </a:endParaRPr>
          </a:p>
          <a:p>
            <a:pPr>
              <a:spcAft>
                <a:spcPts val="600"/>
              </a:spcAft>
            </a:pPr>
            <a:r>
              <a:rPr lang="de-AT" dirty="0">
                <a:solidFill>
                  <a:srgbClr val="FFFF00"/>
                </a:solidFill>
                <a:latin typeface="Lucida Handwriting" panose="03010101010101010101" pitchFamily="66" charset="0"/>
                <a:ea typeface="Times New Roman" panose="02020603050405020304" pitchFamily="18" charset="0"/>
                <a:cs typeface="Times New Roman" panose="02020603050405020304" pitchFamily="18" charset="0"/>
              </a:rPr>
              <a:t>Franz Joseph </a:t>
            </a:r>
            <a:endParaRPr lang="en-GB" dirty="0">
              <a:solidFill>
                <a:srgbClr val="FFFF00"/>
              </a:solidFill>
            </a:endParaRPr>
          </a:p>
        </p:txBody>
      </p:sp>
      <p:pic>
        <p:nvPicPr>
          <p:cNvPr id="4" name="Picture 3">
            <a:extLst>
              <a:ext uri="{FF2B5EF4-FFF2-40B4-BE49-F238E27FC236}">
                <a16:creationId xmlns:a16="http://schemas.microsoft.com/office/drawing/2014/main" id="{CDFC4BDF-9CCF-47C8-BBF5-46D835297B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1108" y="15631"/>
            <a:ext cx="4551998" cy="6858000"/>
          </a:xfrm>
          <a:prstGeom prst="rect">
            <a:avLst/>
          </a:prstGeom>
        </p:spPr>
      </p:pic>
      <p:sp>
        <p:nvSpPr>
          <p:cNvPr id="5" name="TextBox 4">
            <a:extLst>
              <a:ext uri="{FF2B5EF4-FFF2-40B4-BE49-F238E27FC236}">
                <a16:creationId xmlns:a16="http://schemas.microsoft.com/office/drawing/2014/main" id="{D6A265F7-FA6A-40A3-BEA3-9CB864A9FDDF}"/>
              </a:ext>
            </a:extLst>
          </p:cNvPr>
          <p:cNvSpPr txBox="1"/>
          <p:nvPr/>
        </p:nvSpPr>
        <p:spPr>
          <a:xfrm>
            <a:off x="531446" y="278274"/>
            <a:ext cx="5977842" cy="2492990"/>
          </a:xfrm>
          <a:prstGeom prst="rect">
            <a:avLst/>
          </a:prstGeom>
          <a:noFill/>
        </p:spPr>
        <p:txBody>
          <a:bodyPr wrap="square" rtlCol="0">
            <a:spAutoFit/>
          </a:bodyPr>
          <a:lstStyle/>
          <a:p>
            <a:r>
              <a:rPr lang="en-GB" sz="3200" dirty="0">
                <a:solidFill>
                  <a:schemeClr val="bg1"/>
                </a:solidFill>
              </a:rPr>
              <a:t>1849: A total reform of the postal system, including Adhesive postage stamps </a:t>
            </a:r>
            <a:r>
              <a:rPr lang="en-GB" sz="2000" dirty="0">
                <a:solidFill>
                  <a:schemeClr val="bg1"/>
                </a:solidFill>
              </a:rPr>
              <a:t>was humbly proposed by Ritter von Bruck “the most loyal Minister of Commerce”. The Emperor was graciously pleased to agree, signing the official document.</a:t>
            </a:r>
          </a:p>
        </p:txBody>
      </p:sp>
      <p:grpSp>
        <p:nvGrpSpPr>
          <p:cNvPr id="3" name="Group 2">
            <a:extLst>
              <a:ext uri="{FF2B5EF4-FFF2-40B4-BE49-F238E27FC236}">
                <a16:creationId xmlns:a16="http://schemas.microsoft.com/office/drawing/2014/main" id="{33C7DD34-3228-4CEB-B70C-966758D770C5}"/>
              </a:ext>
            </a:extLst>
          </p:cNvPr>
          <p:cNvGrpSpPr/>
          <p:nvPr/>
        </p:nvGrpSpPr>
        <p:grpSpPr>
          <a:xfrm>
            <a:off x="531445" y="4326402"/>
            <a:ext cx="5900351" cy="1987944"/>
            <a:chOff x="531445" y="4326402"/>
            <a:chExt cx="5900351" cy="1987944"/>
          </a:xfrm>
        </p:grpSpPr>
        <p:sp>
          <p:nvSpPr>
            <p:cNvPr id="6" name="TextBox 5">
              <a:extLst>
                <a:ext uri="{FF2B5EF4-FFF2-40B4-BE49-F238E27FC236}">
                  <a16:creationId xmlns:a16="http://schemas.microsoft.com/office/drawing/2014/main" id="{E4830617-2995-4246-97CA-FDE328F4FF8A}"/>
                </a:ext>
              </a:extLst>
            </p:cNvPr>
            <p:cNvSpPr txBox="1"/>
            <p:nvPr/>
          </p:nvSpPr>
          <p:spPr>
            <a:xfrm>
              <a:off x="531445" y="4326402"/>
              <a:ext cx="5900351" cy="707886"/>
            </a:xfrm>
            <a:prstGeom prst="rect">
              <a:avLst/>
            </a:prstGeom>
            <a:noFill/>
          </p:spPr>
          <p:txBody>
            <a:bodyPr wrap="square" rtlCol="0">
              <a:spAutoFit/>
            </a:bodyPr>
            <a:lstStyle/>
            <a:p>
              <a:r>
                <a:rPr lang="en-GB" sz="2000" dirty="0">
                  <a:solidFill>
                    <a:schemeClr val="bg1"/>
                  </a:solidFill>
                </a:rPr>
                <a:t>Postage stamps for the letter and carriage mail were introduced on 1 June 1850.</a:t>
              </a:r>
            </a:p>
          </p:txBody>
        </p:sp>
        <p:pic>
          <p:nvPicPr>
            <p:cNvPr id="8" name="Picture 7">
              <a:extLst>
                <a:ext uri="{FF2B5EF4-FFF2-40B4-BE49-F238E27FC236}">
                  <a16:creationId xmlns:a16="http://schemas.microsoft.com/office/drawing/2014/main" id="{B0E725BF-1C8A-44F2-8B77-7EF618F21A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7071" y="5198346"/>
              <a:ext cx="1006367" cy="1116000"/>
            </a:xfrm>
            <a:prstGeom prst="rect">
              <a:avLst/>
            </a:prstGeom>
          </p:spPr>
        </p:pic>
        <p:pic>
          <p:nvPicPr>
            <p:cNvPr id="10" name="Picture 9">
              <a:extLst>
                <a:ext uri="{FF2B5EF4-FFF2-40B4-BE49-F238E27FC236}">
                  <a16:creationId xmlns:a16="http://schemas.microsoft.com/office/drawing/2014/main" id="{886741F2-2DE0-4957-9241-02C46FEF40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62594" y="5198346"/>
              <a:ext cx="939503" cy="1116000"/>
            </a:xfrm>
            <a:prstGeom prst="rect">
              <a:avLst/>
            </a:prstGeom>
          </p:spPr>
        </p:pic>
      </p:grpSp>
      <p:pic>
        <p:nvPicPr>
          <p:cNvPr id="7" name="24">
            <a:hlinkClick r:id="" action="ppaction://media"/>
            <a:extLst>
              <a:ext uri="{FF2B5EF4-FFF2-40B4-BE49-F238E27FC236}">
                <a16:creationId xmlns:a16="http://schemas.microsoft.com/office/drawing/2014/main" id="{DC0B600D-7C02-4005-AF90-A33B244D72E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
        <p:nvSpPr>
          <p:cNvPr id="11" name="Slide Number Placeholder 10">
            <a:extLst>
              <a:ext uri="{FF2B5EF4-FFF2-40B4-BE49-F238E27FC236}">
                <a16:creationId xmlns:a16="http://schemas.microsoft.com/office/drawing/2014/main" id="{98BE8277-1651-42A7-8E09-437EFBAE0266}"/>
              </a:ext>
            </a:extLst>
          </p:cNvPr>
          <p:cNvSpPr>
            <a:spLocks noGrp="1"/>
          </p:cNvSpPr>
          <p:nvPr>
            <p:ph type="sldNum" sz="quarter" idx="12"/>
          </p:nvPr>
        </p:nvSpPr>
        <p:spPr/>
        <p:txBody>
          <a:bodyPr/>
          <a:lstStyle/>
          <a:p>
            <a:fld id="{73B1E1C0-2C06-40D2-B9F6-CA6DE24FAB17}" type="slidenum">
              <a:rPr lang="en-GB" smtClean="0"/>
              <a:t>24</a:t>
            </a:fld>
            <a:endParaRPr lang="en-GB"/>
          </a:p>
        </p:txBody>
      </p:sp>
    </p:spTree>
    <p:extLst>
      <p:ext uri="{BB962C8B-B14F-4D97-AF65-F5344CB8AC3E}">
        <p14:creationId xmlns:p14="http://schemas.microsoft.com/office/powerpoint/2010/main" val="4225381121"/>
      </p:ext>
    </p:extLst>
  </p:cSld>
  <p:clrMapOvr>
    <a:masterClrMapping/>
  </p:clrMapOvr>
  <mc:AlternateContent xmlns:mc="http://schemas.openxmlformats.org/markup-compatibility/2006" xmlns:p14="http://schemas.microsoft.com/office/powerpoint/2010/main">
    <mc:Choice Requires="p14">
      <p:transition spd="slow" p14:dur="2000" advClick="0" advTm="35000"/>
    </mc:Choice>
    <mc:Fallback xmlns="">
      <p:transition spd="slow" advClick="0"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8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6073CC-9042-41F6-8C6E-8F2A51B99D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50"/>
          <a:stretch/>
        </p:blipFill>
        <p:spPr>
          <a:xfrm>
            <a:off x="1230220" y="1160585"/>
            <a:ext cx="9360408" cy="5697415"/>
          </a:xfrm>
          <a:prstGeom prst="rect">
            <a:avLst/>
          </a:prstGeom>
        </p:spPr>
      </p:pic>
      <p:sp>
        <p:nvSpPr>
          <p:cNvPr id="4" name="TextBox 3">
            <a:extLst>
              <a:ext uri="{FF2B5EF4-FFF2-40B4-BE49-F238E27FC236}">
                <a16:creationId xmlns:a16="http://schemas.microsoft.com/office/drawing/2014/main" id="{76BC7D75-EB8F-4716-98CF-15A534B26145}"/>
              </a:ext>
            </a:extLst>
          </p:cNvPr>
          <p:cNvSpPr txBox="1"/>
          <p:nvPr/>
        </p:nvSpPr>
        <p:spPr>
          <a:xfrm>
            <a:off x="1601373" y="232899"/>
            <a:ext cx="8989255" cy="646331"/>
          </a:xfrm>
          <a:prstGeom prst="rect">
            <a:avLst/>
          </a:prstGeom>
          <a:noFill/>
        </p:spPr>
        <p:txBody>
          <a:bodyPr wrap="square" rtlCol="0">
            <a:spAutoFit/>
          </a:bodyPr>
          <a:lstStyle/>
          <a:p>
            <a:r>
              <a:rPr lang="en-GB" sz="3600" dirty="0">
                <a:solidFill>
                  <a:schemeClr val="bg1"/>
                </a:solidFill>
              </a:rPr>
              <a:t>And a new uniform to go with the new service!</a:t>
            </a:r>
          </a:p>
        </p:txBody>
      </p:sp>
      <p:pic>
        <p:nvPicPr>
          <p:cNvPr id="2" name="25">
            <a:hlinkClick r:id="" action="ppaction://media"/>
            <a:extLst>
              <a:ext uri="{FF2B5EF4-FFF2-40B4-BE49-F238E27FC236}">
                <a16:creationId xmlns:a16="http://schemas.microsoft.com/office/drawing/2014/main" id="{2801E75B-1DB3-4CC8-967E-4798FC8F44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6" name="Slide Number Placeholder 5">
            <a:extLst>
              <a:ext uri="{FF2B5EF4-FFF2-40B4-BE49-F238E27FC236}">
                <a16:creationId xmlns:a16="http://schemas.microsoft.com/office/drawing/2014/main" id="{6236EF89-5FDA-4056-9445-563BA0210732}"/>
              </a:ext>
            </a:extLst>
          </p:cNvPr>
          <p:cNvSpPr>
            <a:spLocks noGrp="1"/>
          </p:cNvSpPr>
          <p:nvPr>
            <p:ph type="sldNum" sz="quarter" idx="12"/>
          </p:nvPr>
        </p:nvSpPr>
        <p:spPr/>
        <p:txBody>
          <a:bodyPr/>
          <a:lstStyle/>
          <a:p>
            <a:fld id="{73B1E1C0-2C06-40D2-B9F6-CA6DE24FAB17}" type="slidenum">
              <a:rPr lang="en-GB" smtClean="0"/>
              <a:t>25</a:t>
            </a:fld>
            <a:endParaRPr lang="en-GB"/>
          </a:p>
        </p:txBody>
      </p:sp>
    </p:spTree>
    <p:extLst>
      <p:ext uri="{BB962C8B-B14F-4D97-AF65-F5344CB8AC3E}">
        <p14:creationId xmlns:p14="http://schemas.microsoft.com/office/powerpoint/2010/main" val="266578699"/>
      </p:ext>
    </p:extLst>
  </p:cSld>
  <p:clrMapOvr>
    <a:masterClrMapping/>
  </p:clrMapOvr>
  <mc:AlternateContent xmlns:mc="http://schemas.openxmlformats.org/markup-compatibility/2006" xmlns:p14="http://schemas.microsoft.com/office/powerpoint/2010/main">
    <mc:Choice Requires="p14">
      <p:transition spd="slow" p14:dur="2000" advClick="0" advTm="40000"/>
    </mc:Choice>
    <mc:Fallback xmlns="">
      <p:transition spd="slow" advClick="0" advTm="4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77B6CE-24A8-4C90-95BA-65B5FB72062A}"/>
              </a:ext>
            </a:extLst>
          </p:cNvPr>
          <p:cNvPicPr>
            <a:picLocks noChangeAspect="1"/>
          </p:cNvPicPr>
          <p:nvPr/>
        </p:nvPicPr>
        <p:blipFill rotWithShape="1">
          <a:blip r:embed="rId5"/>
          <a:srcRect l="13615" t="9029" r="15526" b="16222"/>
          <a:stretch/>
        </p:blipFill>
        <p:spPr>
          <a:xfrm>
            <a:off x="4942577" y="1526414"/>
            <a:ext cx="2306847" cy="3805173"/>
          </a:xfrm>
          <a:prstGeom prst="rect">
            <a:avLst/>
          </a:prstGeom>
        </p:spPr>
      </p:pic>
      <p:sp>
        <p:nvSpPr>
          <p:cNvPr id="6" name="TextBox 5">
            <a:extLst>
              <a:ext uri="{FF2B5EF4-FFF2-40B4-BE49-F238E27FC236}">
                <a16:creationId xmlns:a16="http://schemas.microsoft.com/office/drawing/2014/main" id="{FCD71024-FD3B-48D4-8341-D8E5F39B4BA3}"/>
              </a:ext>
            </a:extLst>
          </p:cNvPr>
          <p:cNvSpPr txBox="1"/>
          <p:nvPr/>
        </p:nvSpPr>
        <p:spPr>
          <a:xfrm>
            <a:off x="2879451" y="310243"/>
            <a:ext cx="6433099" cy="954107"/>
          </a:xfrm>
          <a:prstGeom prst="rect">
            <a:avLst/>
          </a:prstGeom>
          <a:noFill/>
        </p:spPr>
        <p:txBody>
          <a:bodyPr wrap="square" rtlCol="0">
            <a:spAutoFit/>
          </a:bodyPr>
          <a:lstStyle/>
          <a:p>
            <a:r>
              <a:rPr lang="en-GB" sz="2800" dirty="0">
                <a:solidFill>
                  <a:schemeClr val="bg1"/>
                </a:solidFill>
              </a:rPr>
              <a:t>Discussions began on posting newspapers,</a:t>
            </a:r>
          </a:p>
          <a:p>
            <a:r>
              <a:rPr lang="en-GB" sz="2800" dirty="0">
                <a:solidFill>
                  <a:schemeClr val="bg1"/>
                </a:solidFill>
              </a:rPr>
              <a:t>and the design of special stamps.</a:t>
            </a:r>
          </a:p>
        </p:txBody>
      </p:sp>
      <p:pic>
        <p:nvPicPr>
          <p:cNvPr id="2" name="26">
            <a:hlinkClick r:id="" action="ppaction://media"/>
            <a:extLst>
              <a:ext uri="{FF2B5EF4-FFF2-40B4-BE49-F238E27FC236}">
                <a16:creationId xmlns:a16="http://schemas.microsoft.com/office/drawing/2014/main" id="{A9CBD7C5-35EA-40ED-A231-5DC5704F9A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3" name="Slide Number Placeholder 2">
            <a:extLst>
              <a:ext uri="{FF2B5EF4-FFF2-40B4-BE49-F238E27FC236}">
                <a16:creationId xmlns:a16="http://schemas.microsoft.com/office/drawing/2014/main" id="{11638547-EF4E-4B99-B689-5BCCE12FFA16}"/>
              </a:ext>
            </a:extLst>
          </p:cNvPr>
          <p:cNvSpPr>
            <a:spLocks noGrp="1"/>
          </p:cNvSpPr>
          <p:nvPr>
            <p:ph type="sldNum" sz="quarter" idx="12"/>
          </p:nvPr>
        </p:nvSpPr>
        <p:spPr/>
        <p:txBody>
          <a:bodyPr/>
          <a:lstStyle/>
          <a:p>
            <a:fld id="{73B1E1C0-2C06-40D2-B9F6-CA6DE24FAB17}" type="slidenum">
              <a:rPr lang="en-GB" smtClean="0"/>
              <a:t>26</a:t>
            </a:fld>
            <a:endParaRPr lang="en-GB"/>
          </a:p>
        </p:txBody>
      </p:sp>
    </p:spTree>
    <p:extLst>
      <p:ext uri="{BB962C8B-B14F-4D97-AF65-F5344CB8AC3E}">
        <p14:creationId xmlns:p14="http://schemas.microsoft.com/office/powerpoint/2010/main" val="1298294189"/>
      </p:ext>
    </p:extLst>
  </p:cSld>
  <p:clrMapOvr>
    <a:masterClrMapping/>
  </p:clrMapOvr>
  <p:transition spd="slow" advClick="0" advTm="4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fill="hold"/>
                                        <p:tgtEl>
                                          <p:spTgt spid="5"/>
                                        </p:tgtEl>
                                        <p:attrNameLst>
                                          <p:attrName>ppt_x</p:attrName>
                                        </p:attrNameLst>
                                      </p:cBhvr>
                                      <p:tavLst>
                                        <p:tav tm="0">
                                          <p:val>
                                            <p:strVal val="1+#ppt_w/2"/>
                                          </p:val>
                                        </p:tav>
                                        <p:tav tm="100000">
                                          <p:val>
                                            <p:strVal val="#ppt_x"/>
                                          </p:val>
                                        </p:tav>
                                      </p:tavLst>
                                    </p:anim>
                                    <p:anim calcmode="lin" valueType="num">
                                      <p:cBhvr additive="base">
                                        <p:cTn id="8" dur="3000" fill="hold"/>
                                        <p:tgtEl>
                                          <p:spTgt spid="5"/>
                                        </p:tgtEl>
                                        <p:attrNameLst>
                                          <p:attrName>ppt_y</p:attrName>
                                        </p:attrNameLst>
                                      </p:cBhvr>
                                      <p:tavLst>
                                        <p:tav tm="0">
                                          <p:val>
                                            <p:strVal val="#ppt_y"/>
                                          </p:val>
                                        </p:tav>
                                        <p:tav tm="100000">
                                          <p:val>
                                            <p:strVal val="#ppt_y"/>
                                          </p:val>
                                        </p:tav>
                                      </p:tavLst>
                                    </p:anim>
                                  </p:childTnLst>
                                </p:cTn>
                              </p:par>
                              <p:par>
                                <p:cTn id="9" presetID="2" presetClass="exit" presetSubtype="8" fill="hold" nodeType="withEffect">
                                  <p:stCondLst>
                                    <p:cond delay="3000"/>
                                  </p:stCondLst>
                                  <p:childTnLst>
                                    <p:anim calcmode="lin" valueType="num">
                                      <p:cBhvr additive="base">
                                        <p:cTn id="10" dur="3000"/>
                                        <p:tgtEl>
                                          <p:spTgt spid="5"/>
                                        </p:tgtEl>
                                        <p:attrNameLst>
                                          <p:attrName>ppt_x</p:attrName>
                                        </p:attrNameLst>
                                      </p:cBhvr>
                                      <p:tavLst>
                                        <p:tav tm="0">
                                          <p:val>
                                            <p:strVal val="ppt_x"/>
                                          </p:val>
                                        </p:tav>
                                        <p:tav tm="100000">
                                          <p:val>
                                            <p:strVal val="0-ppt_w/2"/>
                                          </p:val>
                                        </p:tav>
                                      </p:tavLst>
                                    </p:anim>
                                    <p:anim calcmode="lin" valueType="num">
                                      <p:cBhvr additive="base">
                                        <p:cTn id="11" dur="3000"/>
                                        <p:tgtEl>
                                          <p:spTgt spid="5"/>
                                        </p:tgtEl>
                                        <p:attrNameLst>
                                          <p:attrName>ppt_y</p:attrName>
                                        </p:attrNameLst>
                                      </p:cBhvr>
                                      <p:tavLst>
                                        <p:tav tm="0">
                                          <p:val>
                                            <p:strVal val="ppt_y"/>
                                          </p:val>
                                        </p:tav>
                                        <p:tav tm="100000">
                                          <p:val>
                                            <p:strVal val="ppt_y"/>
                                          </p:val>
                                        </p:tav>
                                      </p:tavLst>
                                    </p:anim>
                                    <p:set>
                                      <p:cBhvr>
                                        <p:cTn id="12" dur="1" fill="hold">
                                          <p:stCondLst>
                                            <p:cond delay="2999"/>
                                          </p:stCondLst>
                                        </p:cTn>
                                        <p:tgtEl>
                                          <p:spTgt spid="5"/>
                                        </p:tgtEl>
                                        <p:attrNameLst>
                                          <p:attrName>style.visibility</p:attrName>
                                        </p:attrNameLst>
                                      </p:cBhvr>
                                      <p:to>
                                        <p:strVal val="hidden"/>
                                      </p:to>
                                    </p:set>
                                  </p:childTnLst>
                                </p:cTn>
                              </p:par>
                              <p:par>
                                <p:cTn id="13" presetID="1" presetClass="mediacall" presetSubtype="0" fill="hold" nodeType="withEffect">
                                  <p:stCondLst>
                                    <p:cond delay="0"/>
                                  </p:stCondLst>
                                  <p:childTnLst>
                                    <p:cmd type="call" cmd="playFrom(0.0)">
                                      <p:cBhvr>
                                        <p:cTn id="14" dur="414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B5F7BC-E54F-4E92-9BC4-231F4982D2A0}"/>
              </a:ext>
            </a:extLst>
          </p:cNvPr>
          <p:cNvSpPr/>
          <p:nvPr/>
        </p:nvSpPr>
        <p:spPr>
          <a:xfrm>
            <a:off x="998948" y="4385136"/>
            <a:ext cx="10194104" cy="967957"/>
          </a:xfrm>
          <a:prstGeom prst="rect">
            <a:avLst/>
          </a:prstGeom>
        </p:spPr>
        <p:txBody>
          <a:bodyPr wrap="square">
            <a:spAutoFit/>
          </a:bodyPr>
          <a:lstStyle/>
          <a:p>
            <a:pPr algn="just">
              <a:lnSpc>
                <a:spcPct val="150000"/>
              </a:lnSpc>
            </a:pPr>
            <a:r>
              <a:rPr lang="en-GB" sz="2000" dirty="0">
                <a:solidFill>
                  <a:schemeClr val="bg1"/>
                </a:solidFill>
              </a:rPr>
              <a:t>In 1850, the introduction of adhesive postage stamps for newspapers was agreed by the Ministries on 12 September. They were first used on 1 January 1851. </a:t>
            </a:r>
            <a:endParaRPr lang="en-GB" sz="2000" dirty="0"/>
          </a:p>
        </p:txBody>
      </p:sp>
      <p:pic>
        <p:nvPicPr>
          <p:cNvPr id="4" name="Picture 3">
            <a:extLst>
              <a:ext uri="{FF2B5EF4-FFF2-40B4-BE49-F238E27FC236}">
                <a16:creationId xmlns:a16="http://schemas.microsoft.com/office/drawing/2014/main" id="{4E1459C4-4AF7-4312-9D65-CEF53053E2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1025" y="275561"/>
            <a:ext cx="8189949" cy="2197303"/>
          </a:xfrm>
          <a:prstGeom prst="rect">
            <a:avLst/>
          </a:prstGeom>
        </p:spPr>
      </p:pic>
      <p:pic>
        <p:nvPicPr>
          <p:cNvPr id="3" name="27">
            <a:hlinkClick r:id="" action="ppaction://media"/>
            <a:extLst>
              <a:ext uri="{FF2B5EF4-FFF2-40B4-BE49-F238E27FC236}">
                <a16:creationId xmlns:a16="http://schemas.microsoft.com/office/drawing/2014/main" id="{CEE044A9-1A17-4A8F-AF64-FAC7364AB8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6" name="Slide Number Placeholder 5">
            <a:extLst>
              <a:ext uri="{FF2B5EF4-FFF2-40B4-BE49-F238E27FC236}">
                <a16:creationId xmlns:a16="http://schemas.microsoft.com/office/drawing/2014/main" id="{1B431257-1DE0-49A5-8F1E-6EC05EBB97D4}"/>
              </a:ext>
            </a:extLst>
          </p:cNvPr>
          <p:cNvSpPr>
            <a:spLocks noGrp="1"/>
          </p:cNvSpPr>
          <p:nvPr>
            <p:ph type="sldNum" sz="quarter" idx="12"/>
          </p:nvPr>
        </p:nvSpPr>
        <p:spPr/>
        <p:txBody>
          <a:bodyPr/>
          <a:lstStyle/>
          <a:p>
            <a:fld id="{73B1E1C0-2C06-40D2-B9F6-CA6DE24FAB17}" type="slidenum">
              <a:rPr lang="en-GB" smtClean="0"/>
              <a:t>27</a:t>
            </a:fld>
            <a:endParaRPr lang="en-GB"/>
          </a:p>
        </p:txBody>
      </p:sp>
    </p:spTree>
    <p:extLst>
      <p:ext uri="{BB962C8B-B14F-4D97-AF65-F5344CB8AC3E}">
        <p14:creationId xmlns:p14="http://schemas.microsoft.com/office/powerpoint/2010/main" val="597565065"/>
      </p:ext>
    </p:extLst>
  </p:cSld>
  <p:clrMapOvr>
    <a:masterClrMapping/>
  </p:clrMapOvr>
  <mc:AlternateContent xmlns:mc="http://schemas.openxmlformats.org/markup-compatibility/2006" xmlns:p14="http://schemas.microsoft.com/office/powerpoint/2010/main">
    <mc:Choice Requires="p14">
      <p:transition spd="slow" p14:dur="2000" advClick="0" advTm="51000"/>
    </mc:Choice>
    <mc:Fallback xmlns="">
      <p:transition spd="slow" advClick="0" advTm="5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8324C2-A80D-40F5-B26F-1F25B2D749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05070" y="129209"/>
            <a:ext cx="4273826" cy="6569765"/>
          </a:xfrm>
          <a:prstGeom prst="rect">
            <a:avLst/>
          </a:prstGeom>
        </p:spPr>
      </p:pic>
      <p:sp>
        <p:nvSpPr>
          <p:cNvPr id="4" name="TextBox 3">
            <a:extLst>
              <a:ext uri="{FF2B5EF4-FFF2-40B4-BE49-F238E27FC236}">
                <a16:creationId xmlns:a16="http://schemas.microsoft.com/office/drawing/2014/main" id="{41CF14A0-6372-45E1-B2D0-52BD07EC2BBD}"/>
              </a:ext>
            </a:extLst>
          </p:cNvPr>
          <p:cNvSpPr txBox="1"/>
          <p:nvPr/>
        </p:nvSpPr>
        <p:spPr>
          <a:xfrm>
            <a:off x="6096000" y="1625600"/>
            <a:ext cx="4472016" cy="2585323"/>
          </a:xfrm>
          <a:prstGeom prst="rect">
            <a:avLst/>
          </a:prstGeom>
          <a:noFill/>
        </p:spPr>
        <p:txBody>
          <a:bodyPr wrap="square" rtlCol="0">
            <a:spAutoFit/>
          </a:bodyPr>
          <a:lstStyle/>
          <a:p>
            <a:r>
              <a:rPr lang="en-GB" dirty="0">
                <a:solidFill>
                  <a:schemeClr val="bg1"/>
                </a:solidFill>
              </a:rPr>
              <a:t>Blue Mercury type </a:t>
            </a:r>
            <a:r>
              <a:rPr lang="en-GB" dirty="0" err="1">
                <a:solidFill>
                  <a:schemeClr val="bg1"/>
                </a:solidFill>
              </a:rPr>
              <a:t>IIIb</a:t>
            </a:r>
            <a:r>
              <a:rPr lang="en-GB" dirty="0">
                <a:solidFill>
                  <a:schemeClr val="bg1"/>
                </a:solidFill>
              </a:rPr>
              <a:t>, horizontal strip of 10 tied to front cover of </a:t>
            </a:r>
            <a:r>
              <a:rPr lang="en-GB" i="1" dirty="0" err="1">
                <a:solidFill>
                  <a:schemeClr val="bg1"/>
                </a:solidFill>
              </a:rPr>
              <a:t>Annali</a:t>
            </a:r>
            <a:r>
              <a:rPr lang="en-GB" i="1" dirty="0">
                <a:solidFill>
                  <a:schemeClr val="bg1"/>
                </a:solidFill>
              </a:rPr>
              <a:t> </a:t>
            </a:r>
            <a:r>
              <a:rPr lang="en-GB" i="1" dirty="0" err="1">
                <a:solidFill>
                  <a:schemeClr val="bg1"/>
                </a:solidFill>
              </a:rPr>
              <a:t>Universali</a:t>
            </a:r>
            <a:r>
              <a:rPr lang="en-GB" i="1" dirty="0">
                <a:solidFill>
                  <a:schemeClr val="bg1"/>
                </a:solidFill>
              </a:rPr>
              <a:t> di </a:t>
            </a:r>
            <a:r>
              <a:rPr lang="en-GB" i="1" dirty="0" err="1">
                <a:solidFill>
                  <a:schemeClr val="bg1"/>
                </a:solidFill>
              </a:rPr>
              <a:t>Medecina</a:t>
            </a:r>
            <a:r>
              <a:rPr lang="en-GB" dirty="0">
                <a:solidFill>
                  <a:schemeClr val="bg1"/>
                </a:solidFill>
              </a:rPr>
              <a:t>, volume 163, the </a:t>
            </a:r>
            <a:r>
              <a:rPr lang="en-GB" i="1" dirty="0" err="1">
                <a:solidFill>
                  <a:schemeClr val="bg1"/>
                </a:solidFill>
              </a:rPr>
              <a:t>Fasciolo</a:t>
            </a:r>
            <a:r>
              <a:rPr lang="en-GB" dirty="0">
                <a:solidFill>
                  <a:schemeClr val="bg1"/>
                </a:solidFill>
              </a:rPr>
              <a:t> (issue) for January 1858. Published in Milan; cancelled MILANO 13/2 (7 impressions). Used to send a bundle of 10 copies. </a:t>
            </a:r>
          </a:p>
          <a:p>
            <a:endParaRPr lang="en-GB" b="1" dirty="0">
              <a:solidFill>
                <a:schemeClr val="bg1"/>
              </a:solidFill>
            </a:endParaRPr>
          </a:p>
          <a:p>
            <a:r>
              <a:rPr lang="en-GB" dirty="0">
                <a:solidFill>
                  <a:schemeClr val="bg1"/>
                </a:solidFill>
              </a:rPr>
              <a:t>Not unique - one other is known.</a:t>
            </a:r>
          </a:p>
          <a:p>
            <a:endParaRPr lang="en-GB" dirty="0"/>
          </a:p>
        </p:txBody>
      </p:sp>
      <p:sp>
        <p:nvSpPr>
          <p:cNvPr id="2" name="Slide Number Placeholder 1">
            <a:extLst>
              <a:ext uri="{FF2B5EF4-FFF2-40B4-BE49-F238E27FC236}">
                <a16:creationId xmlns:a16="http://schemas.microsoft.com/office/drawing/2014/main" id="{DAFFEA1D-354D-436F-9849-9D0645EDE552}"/>
              </a:ext>
            </a:extLst>
          </p:cNvPr>
          <p:cNvSpPr>
            <a:spLocks noGrp="1"/>
          </p:cNvSpPr>
          <p:nvPr>
            <p:ph type="sldNum" sz="quarter" idx="12"/>
          </p:nvPr>
        </p:nvSpPr>
        <p:spPr/>
        <p:txBody>
          <a:bodyPr/>
          <a:lstStyle/>
          <a:p>
            <a:fld id="{73B1E1C0-2C06-40D2-B9F6-CA6DE24FAB17}" type="slidenum">
              <a:rPr lang="en-GB" smtClean="0"/>
              <a:t>28</a:t>
            </a:fld>
            <a:endParaRPr lang="en-GB"/>
          </a:p>
        </p:txBody>
      </p:sp>
    </p:spTree>
    <p:extLst>
      <p:ext uri="{BB962C8B-B14F-4D97-AF65-F5344CB8AC3E}">
        <p14:creationId xmlns:p14="http://schemas.microsoft.com/office/powerpoint/2010/main" val="2836694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A569EE-922C-4705-A72C-67CF6B85F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0874" y="3314855"/>
            <a:ext cx="4347326" cy="3224665"/>
          </a:xfrm>
          <a:prstGeom prst="rect">
            <a:avLst/>
          </a:prstGeom>
        </p:spPr>
      </p:pic>
      <p:pic>
        <p:nvPicPr>
          <p:cNvPr id="11" name="Picture 10">
            <a:extLst>
              <a:ext uri="{FF2B5EF4-FFF2-40B4-BE49-F238E27FC236}">
                <a16:creationId xmlns:a16="http://schemas.microsoft.com/office/drawing/2014/main" id="{A4ED91E3-E2C8-4A6F-8DE1-259483E362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509" y="604537"/>
            <a:ext cx="4192017" cy="3040217"/>
          </a:xfrm>
          <a:prstGeom prst="rect">
            <a:avLst/>
          </a:prstGeom>
        </p:spPr>
      </p:pic>
      <p:graphicFrame>
        <p:nvGraphicFramePr>
          <p:cNvPr id="16" name="Table 15">
            <a:extLst>
              <a:ext uri="{FF2B5EF4-FFF2-40B4-BE49-F238E27FC236}">
                <a16:creationId xmlns:a16="http://schemas.microsoft.com/office/drawing/2014/main" id="{1DF435C7-4003-4477-9F1A-FA98458DFD33}"/>
              </a:ext>
            </a:extLst>
          </p:cNvPr>
          <p:cNvGraphicFramePr>
            <a:graphicFrameLocks noGrp="1"/>
          </p:cNvGraphicFramePr>
          <p:nvPr>
            <p:extLst>
              <p:ext uri="{D42A27DB-BD31-4B8C-83A1-F6EECF244321}">
                <p14:modId xmlns:p14="http://schemas.microsoft.com/office/powerpoint/2010/main" val="4210183153"/>
              </p:ext>
            </p:extLst>
          </p:nvPr>
        </p:nvGraphicFramePr>
        <p:xfrm>
          <a:off x="474133" y="4310536"/>
          <a:ext cx="5703598" cy="1676400"/>
        </p:xfrm>
        <a:graphic>
          <a:graphicData uri="http://schemas.openxmlformats.org/drawingml/2006/table">
            <a:tbl>
              <a:tblPr firstRow="1" firstCol="1" bandRow="1"/>
              <a:tblGrid>
                <a:gridCol w="5703598">
                  <a:extLst>
                    <a:ext uri="{9D8B030D-6E8A-4147-A177-3AD203B41FA5}">
                      <a16:colId xmlns:a16="http://schemas.microsoft.com/office/drawing/2014/main" val="2223338175"/>
                    </a:ext>
                  </a:extLst>
                </a:gridCol>
              </a:tblGrid>
              <a:tr h="0">
                <a:tc>
                  <a:txBody>
                    <a:bodyPr/>
                    <a:lstStyle/>
                    <a:p>
                      <a:pPr marL="180000" marR="144145" algn="just">
                        <a:lnSpc>
                          <a:spcPts val="2200"/>
                        </a:lnSpc>
                        <a:spcAft>
                          <a:spcPts val="600"/>
                        </a:spcAft>
                      </a:pPr>
                      <a:r>
                        <a:rPr lang="en-GB" sz="2000" dirty="0">
                          <a:solidFill>
                            <a:schemeClr val="bg1"/>
                          </a:solidFill>
                          <a:effectLst/>
                          <a:latin typeface="+mn-lt"/>
                          <a:ea typeface="Times New Roman" panose="02020603050405020304" pitchFamily="18" charset="0"/>
                        </a:rPr>
                        <a:t>The </a:t>
                      </a:r>
                      <a:r>
                        <a:rPr lang="en-GB" sz="2000" i="1" dirty="0" err="1">
                          <a:solidFill>
                            <a:schemeClr val="bg1"/>
                          </a:solidFill>
                          <a:effectLst/>
                          <a:latin typeface="+mn-lt"/>
                          <a:ea typeface="Times New Roman" panose="02020603050405020304" pitchFamily="18" charset="0"/>
                        </a:rPr>
                        <a:t>Pusterthaler</a:t>
                      </a:r>
                      <a:r>
                        <a:rPr lang="en-GB" sz="2000" i="1" dirty="0">
                          <a:solidFill>
                            <a:schemeClr val="bg1"/>
                          </a:solidFill>
                          <a:effectLst/>
                          <a:latin typeface="+mn-lt"/>
                          <a:ea typeface="Times New Roman" panose="02020603050405020304" pitchFamily="18" charset="0"/>
                        </a:rPr>
                        <a:t> Both</a:t>
                      </a:r>
                      <a:r>
                        <a:rPr lang="en-GB" sz="2000" dirty="0">
                          <a:solidFill>
                            <a:schemeClr val="bg1"/>
                          </a:solidFill>
                          <a:effectLst/>
                          <a:latin typeface="+mn-lt"/>
                          <a:ea typeface="Times New Roman" panose="02020603050405020304" pitchFamily="18" charset="0"/>
                        </a:rPr>
                        <a:t>e of 18 May 1860, sent to </a:t>
                      </a:r>
                      <a:r>
                        <a:rPr lang="en-GB" sz="2000" dirty="0" err="1">
                          <a:solidFill>
                            <a:schemeClr val="bg1"/>
                          </a:solidFill>
                          <a:effectLst/>
                          <a:latin typeface="+mn-lt"/>
                          <a:ea typeface="Times New Roman" panose="02020603050405020304" pitchFamily="18" charset="0"/>
                        </a:rPr>
                        <a:t>Schwertberg</a:t>
                      </a:r>
                      <a:r>
                        <a:rPr lang="en-GB" sz="2000" dirty="0">
                          <a:solidFill>
                            <a:schemeClr val="bg1"/>
                          </a:solidFill>
                          <a:effectLst/>
                          <a:latin typeface="+mn-lt"/>
                          <a:ea typeface="Times New Roman" panose="02020603050405020304" pitchFamily="18" charset="0"/>
                        </a:rPr>
                        <a:t> / Post Mauthausen. The postage is paid with a lilac-coloured 1858 adhesive on the address label. The newspaper tax is paid with a blue 1858 1kr tax adhesive, cancelled at an Austrian Fiscal Office.</a:t>
                      </a:r>
                    </a:p>
                  </a:txBody>
                  <a:tcPr marL="68580" marR="68580" marT="0" marB="0">
                    <a:lnL>
                      <a:noFill/>
                    </a:lnL>
                    <a:lnR>
                      <a:noFill/>
                    </a:lnR>
                    <a:lnT>
                      <a:noFill/>
                    </a:lnT>
                    <a:lnB>
                      <a:noFill/>
                    </a:lnB>
                  </a:tcPr>
                </a:tc>
                <a:extLst>
                  <a:ext uri="{0D108BD9-81ED-4DB2-BD59-A6C34878D82A}">
                    <a16:rowId xmlns:a16="http://schemas.microsoft.com/office/drawing/2014/main" val="712086728"/>
                  </a:ext>
                </a:extLst>
              </a:tr>
            </a:tbl>
          </a:graphicData>
        </a:graphic>
      </p:graphicFrame>
      <p:sp>
        <p:nvSpPr>
          <p:cNvPr id="3" name="TextBox 2">
            <a:extLst>
              <a:ext uri="{FF2B5EF4-FFF2-40B4-BE49-F238E27FC236}">
                <a16:creationId xmlns:a16="http://schemas.microsoft.com/office/drawing/2014/main" id="{D4A0B6D2-86EF-4715-8A19-9B233BE5DC47}"/>
              </a:ext>
            </a:extLst>
          </p:cNvPr>
          <p:cNvSpPr txBox="1"/>
          <p:nvPr/>
        </p:nvSpPr>
        <p:spPr>
          <a:xfrm>
            <a:off x="5655733" y="745067"/>
            <a:ext cx="4792134" cy="1493358"/>
          </a:xfrm>
          <a:prstGeom prst="rect">
            <a:avLst/>
          </a:prstGeom>
          <a:noFill/>
        </p:spPr>
        <p:txBody>
          <a:bodyPr wrap="square" rtlCol="0">
            <a:spAutoFit/>
          </a:bodyPr>
          <a:lstStyle/>
          <a:p>
            <a:pPr marL="180340" algn="just">
              <a:lnSpc>
                <a:spcPts val="2200"/>
              </a:lnSpc>
              <a:spcAft>
                <a:spcPts val="600"/>
              </a:spcAft>
            </a:pPr>
            <a:r>
              <a:rPr lang="en-GB">
                <a:solidFill>
                  <a:schemeClr val="bg1"/>
                </a:solidFill>
                <a:ea typeface="Times New Roman" panose="02020603050405020304" pitchFamily="18" charset="0"/>
              </a:rPr>
              <a:t>The </a:t>
            </a:r>
            <a:r>
              <a:rPr lang="en-GB" i="1">
                <a:solidFill>
                  <a:schemeClr val="bg1"/>
                </a:solidFill>
                <a:ea typeface="Times New Roman" panose="02020603050405020304" pitchFamily="18" charset="0"/>
              </a:rPr>
              <a:t>CPБCКИ ДΗЕΒΗИК</a:t>
            </a:r>
            <a:r>
              <a:rPr lang="en-GB">
                <a:solidFill>
                  <a:schemeClr val="bg1"/>
                </a:solidFill>
                <a:ea typeface="Times New Roman" panose="02020603050405020304" pitchFamily="18" charset="0"/>
              </a:rPr>
              <a:t>, the </a:t>
            </a:r>
            <a:r>
              <a:rPr lang="en-GB" i="1">
                <a:solidFill>
                  <a:schemeClr val="bg1"/>
                </a:solidFill>
                <a:ea typeface="Times New Roman" panose="02020603050405020304" pitchFamily="18" charset="0"/>
              </a:rPr>
              <a:t>Serbian Daily</a:t>
            </a:r>
            <a:r>
              <a:rPr lang="en-GB">
                <a:solidFill>
                  <a:schemeClr val="bg1"/>
                </a:solidFill>
                <a:ea typeface="Times New Roman" panose="02020603050405020304" pitchFamily="18" charset="0"/>
              </a:rPr>
              <a:t> for 8 January 1859. Franked with a revalued 1851 adhesive; posted to Temesvar and cancelled there. Taxed 1kr, shown by signet nr 126 applied in the tax office in Szegedin.</a:t>
            </a:r>
            <a:endParaRPr lang="en-GB" dirty="0">
              <a:solidFill>
                <a:schemeClr val="bg1"/>
              </a:solidFill>
              <a:ea typeface="Times New Roman" panose="02020603050405020304" pitchFamily="18" charset="0"/>
            </a:endParaRPr>
          </a:p>
        </p:txBody>
      </p:sp>
      <p:sp>
        <p:nvSpPr>
          <p:cNvPr id="2" name="Slide Number Placeholder 1">
            <a:extLst>
              <a:ext uri="{FF2B5EF4-FFF2-40B4-BE49-F238E27FC236}">
                <a16:creationId xmlns:a16="http://schemas.microsoft.com/office/drawing/2014/main" id="{BFAD99B5-7692-420C-9E8B-973CA8FD8058}"/>
              </a:ext>
            </a:extLst>
          </p:cNvPr>
          <p:cNvSpPr>
            <a:spLocks noGrp="1"/>
          </p:cNvSpPr>
          <p:nvPr>
            <p:ph type="sldNum" sz="quarter" idx="12"/>
          </p:nvPr>
        </p:nvSpPr>
        <p:spPr/>
        <p:txBody>
          <a:bodyPr/>
          <a:lstStyle/>
          <a:p>
            <a:fld id="{73B1E1C0-2C06-40D2-B9F6-CA6DE24FAB17}" type="slidenum">
              <a:rPr lang="en-GB" smtClean="0"/>
              <a:t>29</a:t>
            </a:fld>
            <a:endParaRPr lang="en-GB"/>
          </a:p>
        </p:txBody>
      </p:sp>
    </p:spTree>
    <p:extLst>
      <p:ext uri="{BB962C8B-B14F-4D97-AF65-F5344CB8AC3E}">
        <p14:creationId xmlns:p14="http://schemas.microsoft.com/office/powerpoint/2010/main" val="765852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2F14DE-81CD-474B-9337-308B2D1B947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561347" y="304801"/>
            <a:ext cx="5069305" cy="5566610"/>
          </a:xfrm>
          <a:prstGeom prst="rect">
            <a:avLst/>
          </a:prstGeom>
        </p:spPr>
      </p:pic>
      <p:sp>
        <p:nvSpPr>
          <p:cNvPr id="4" name="TextBox 3">
            <a:extLst>
              <a:ext uri="{FF2B5EF4-FFF2-40B4-BE49-F238E27FC236}">
                <a16:creationId xmlns:a16="http://schemas.microsoft.com/office/drawing/2014/main" id="{1AB04EC9-4DE1-42F7-A04A-FC5CF0ADB0AF}"/>
              </a:ext>
            </a:extLst>
          </p:cNvPr>
          <p:cNvSpPr txBox="1"/>
          <p:nvPr/>
        </p:nvSpPr>
        <p:spPr>
          <a:xfrm>
            <a:off x="5229725" y="6036335"/>
            <a:ext cx="1732548" cy="461665"/>
          </a:xfrm>
          <a:prstGeom prst="rect">
            <a:avLst/>
          </a:prstGeom>
          <a:noFill/>
        </p:spPr>
        <p:txBody>
          <a:bodyPr wrap="square" rtlCol="0">
            <a:spAutoFit/>
          </a:bodyPr>
          <a:lstStyle/>
          <a:p>
            <a:r>
              <a:rPr lang="en-GB" sz="2400" dirty="0">
                <a:solidFill>
                  <a:srgbClr val="FFFF00"/>
                </a:solidFill>
              </a:rPr>
              <a:t>The reality!</a:t>
            </a:r>
          </a:p>
        </p:txBody>
      </p:sp>
      <p:pic>
        <p:nvPicPr>
          <p:cNvPr id="3" name="03">
            <a:hlinkClick r:id="" action="ppaction://media"/>
            <a:extLst>
              <a:ext uri="{FF2B5EF4-FFF2-40B4-BE49-F238E27FC236}">
                <a16:creationId xmlns:a16="http://schemas.microsoft.com/office/drawing/2014/main" id="{94CF386C-BC5F-4700-9C03-6CABD1B78B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5" name="Slide Number Placeholder 4">
            <a:extLst>
              <a:ext uri="{FF2B5EF4-FFF2-40B4-BE49-F238E27FC236}">
                <a16:creationId xmlns:a16="http://schemas.microsoft.com/office/drawing/2014/main" id="{08424145-6269-4BF1-B705-8D95AE66C5D2}"/>
              </a:ext>
            </a:extLst>
          </p:cNvPr>
          <p:cNvSpPr>
            <a:spLocks noGrp="1"/>
          </p:cNvSpPr>
          <p:nvPr>
            <p:ph type="sldNum" sz="quarter" idx="12"/>
          </p:nvPr>
        </p:nvSpPr>
        <p:spPr/>
        <p:txBody>
          <a:bodyPr/>
          <a:lstStyle/>
          <a:p>
            <a:fld id="{73B1E1C0-2C06-40D2-B9F6-CA6DE24FAB17}" type="slidenum">
              <a:rPr lang="en-GB" smtClean="0"/>
              <a:t>3</a:t>
            </a:fld>
            <a:endParaRPr lang="en-GB"/>
          </a:p>
        </p:txBody>
      </p:sp>
    </p:spTree>
    <p:extLst>
      <p:ext uri="{BB962C8B-B14F-4D97-AF65-F5344CB8AC3E}">
        <p14:creationId xmlns:p14="http://schemas.microsoft.com/office/powerpoint/2010/main" val="643248367"/>
      </p:ext>
    </p:extLst>
  </p:cSld>
  <p:clrMapOvr>
    <a:masterClrMapping/>
  </p:clrMapOvr>
  <p:transition spd="slow"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C6E67D-B054-43E4-B045-89F166359DA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bwMode="auto">
          <a:xfrm>
            <a:off x="692940" y="1897147"/>
            <a:ext cx="5654015" cy="3361141"/>
          </a:xfrm>
          <a:prstGeom prst="rect">
            <a:avLst/>
          </a:prstGeom>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A1164F80-CD5A-4A3E-A8C6-F47EDAA80320}"/>
              </a:ext>
            </a:extLst>
          </p:cNvPr>
          <p:cNvSpPr txBox="1"/>
          <p:nvPr/>
        </p:nvSpPr>
        <p:spPr>
          <a:xfrm>
            <a:off x="1151641" y="414837"/>
            <a:ext cx="9888718" cy="1138773"/>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In 1853, the first Newspaper Tax adhesive stamp </a:t>
            </a: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(the 2 kr green) was introduced on 1 March to pay the tax on foreign newspapers that had </a:t>
            </a:r>
            <a:r>
              <a:rPr kumimoji="0" lang="en-GB" sz="2000" i="0" u="sng" strike="noStrike" kern="1200" cap="none" spc="0" normalizeH="0" baseline="0" noProof="0" dirty="0">
                <a:ln>
                  <a:noFill/>
                </a:ln>
                <a:solidFill>
                  <a:prstClr val="white"/>
                </a:solidFill>
                <a:effectLst/>
                <a:uLnTx/>
                <a:uFillTx/>
                <a:latin typeface="Calibri" panose="020F0502020204030204"/>
                <a:ea typeface="+mn-ea"/>
                <a:cs typeface="+mn-cs"/>
              </a:rPr>
              <a:t>not </a:t>
            </a: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been ordered by Postal Union subscription</a:t>
            </a:r>
            <a:r>
              <a:rPr lang="en-GB" sz="2000" dirty="0">
                <a:solidFill>
                  <a:prstClr val="white"/>
                </a:solidFill>
                <a:latin typeface="Calibri" panose="020F0502020204030204"/>
              </a:rPr>
              <a:t>.</a:t>
            </a: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39AA82C-65D5-416F-AA81-9003D2BEFECE}"/>
              </a:ext>
            </a:extLst>
          </p:cNvPr>
          <p:cNvSpPr txBox="1"/>
          <p:nvPr/>
        </p:nvSpPr>
        <p:spPr>
          <a:xfrm>
            <a:off x="692940" y="5482337"/>
            <a:ext cx="5654015"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Calibri" panose="020F0502020204030204" pitchFamily="34" charset="0"/>
              </a:rPr>
              <a:t>1853 issue, type </a:t>
            </a:r>
            <a:r>
              <a:rPr kumimoji="0" lang="en-GB" sz="2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Calibri" panose="020F0502020204030204" pitchFamily="34" charset="0"/>
              </a:rPr>
              <a:t>Ia</a:t>
            </a:r>
            <a:r>
              <a:rPr kumimoji="0" lang="en-GB" sz="20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Calibri" panose="020F0502020204030204" pitchFamily="34" charset="0"/>
              </a:rPr>
              <a:t>, rather faint, on the Illustrated London News of 3 June 1854. Cancelled at the Linz Post Office newspaper section</a:t>
            </a: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4343668-FC5F-404A-881E-4DBD482CB8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6778" y="2711322"/>
            <a:ext cx="2518366" cy="1929503"/>
          </a:xfrm>
          <a:prstGeom prst="rect">
            <a:avLst/>
          </a:prstGeom>
        </p:spPr>
      </p:pic>
      <p:sp>
        <p:nvSpPr>
          <p:cNvPr id="6" name="TextBox 5">
            <a:extLst>
              <a:ext uri="{FF2B5EF4-FFF2-40B4-BE49-F238E27FC236}">
                <a16:creationId xmlns:a16="http://schemas.microsoft.com/office/drawing/2014/main" id="{4EBF4414-F2C5-46E9-B68B-EBA95D48B354}"/>
              </a:ext>
            </a:extLst>
          </p:cNvPr>
          <p:cNvSpPr txBox="1"/>
          <p:nvPr/>
        </p:nvSpPr>
        <p:spPr>
          <a:xfrm>
            <a:off x="7405315" y="4965835"/>
            <a:ext cx="3181291" cy="1477328"/>
          </a:xfrm>
          <a:prstGeom prst="rect">
            <a:avLst/>
          </a:prstGeom>
          <a:noFill/>
        </p:spPr>
        <p:txBody>
          <a:bodyPr wrap="square" rtlCol="0">
            <a:spAutoFit/>
          </a:bodyPr>
          <a:lstStyle/>
          <a:p>
            <a:r>
              <a:rPr lang="en-GB" dirty="0">
                <a:solidFill>
                  <a:schemeClr val="bg1"/>
                </a:solidFill>
              </a:rPr>
              <a:t>1853 issue, type </a:t>
            </a:r>
            <a:r>
              <a:rPr lang="en-GB" dirty="0" err="1">
                <a:solidFill>
                  <a:schemeClr val="bg1"/>
                </a:solidFill>
              </a:rPr>
              <a:t>Ia</a:t>
            </a:r>
            <a:r>
              <a:rPr lang="en-GB" dirty="0">
                <a:solidFill>
                  <a:schemeClr val="bg1"/>
                </a:solidFill>
              </a:rPr>
              <a:t>, unusually intense green, cancelled KRAKAU 7 September 1854. On piece of a French newspaper with a 6cen French tax mark.</a:t>
            </a:r>
          </a:p>
        </p:txBody>
      </p:sp>
      <p:pic>
        <p:nvPicPr>
          <p:cNvPr id="2" name="30">
            <a:hlinkClick r:id="" action="ppaction://media"/>
            <a:extLst>
              <a:ext uri="{FF2B5EF4-FFF2-40B4-BE49-F238E27FC236}">
                <a16:creationId xmlns:a16="http://schemas.microsoft.com/office/drawing/2014/main" id="{92C04BD3-5686-4A06-80FC-EB4EC04A171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
        <p:nvSpPr>
          <p:cNvPr id="9" name="Slide Number Placeholder 8">
            <a:extLst>
              <a:ext uri="{FF2B5EF4-FFF2-40B4-BE49-F238E27FC236}">
                <a16:creationId xmlns:a16="http://schemas.microsoft.com/office/drawing/2014/main" id="{A993765B-5C3F-49A7-83D0-A61450FB2DE0}"/>
              </a:ext>
            </a:extLst>
          </p:cNvPr>
          <p:cNvSpPr>
            <a:spLocks noGrp="1"/>
          </p:cNvSpPr>
          <p:nvPr>
            <p:ph type="sldNum" sz="quarter" idx="12"/>
          </p:nvPr>
        </p:nvSpPr>
        <p:spPr/>
        <p:txBody>
          <a:bodyPr/>
          <a:lstStyle/>
          <a:p>
            <a:fld id="{73B1E1C0-2C06-40D2-B9F6-CA6DE24FAB17}" type="slidenum">
              <a:rPr lang="en-GB" smtClean="0"/>
              <a:t>30</a:t>
            </a:fld>
            <a:endParaRPr lang="en-GB"/>
          </a:p>
        </p:txBody>
      </p:sp>
    </p:spTree>
    <p:extLst>
      <p:ext uri="{BB962C8B-B14F-4D97-AF65-F5344CB8AC3E}">
        <p14:creationId xmlns:p14="http://schemas.microsoft.com/office/powerpoint/2010/main" val="7530028"/>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1s02">
            <a:extLst>
              <a:ext uri="{FF2B5EF4-FFF2-40B4-BE49-F238E27FC236}">
                <a16:creationId xmlns:a16="http://schemas.microsoft.com/office/drawing/2014/main" id="{FA4ACB59-B636-4BA7-B988-309CF60E1230}"/>
              </a:ext>
            </a:extLst>
          </p:cNvPr>
          <p:cNvPicPr>
            <a:picLocks noGrp="1" noChangeAspect="1"/>
          </p:cNvPicPr>
          <p:nvPr isPhoto="1"/>
        </p:nvPicPr>
        <p:blipFill rotWithShape="1">
          <a:blip r:embed="rId3" cstate="screen">
            <a:lum/>
            <a:extLst>
              <a:ext uri="{28A0092B-C50C-407E-A947-70E740481C1C}">
                <a14:useLocalDpi xmlns:a14="http://schemas.microsoft.com/office/drawing/2010/main" val="0"/>
              </a:ext>
            </a:extLst>
          </a:blip>
          <a:srcRect/>
          <a:stretch/>
        </p:blipFill>
        <p:spPr>
          <a:xfrm>
            <a:off x="4364500" y="711736"/>
            <a:ext cx="6768000" cy="5469652"/>
          </a:xfrm>
          <a:prstGeom prst="rect">
            <a:avLst/>
          </a:prstGeom>
        </p:spPr>
      </p:pic>
      <p:sp>
        <p:nvSpPr>
          <p:cNvPr id="2" name="TextBox 1">
            <a:extLst>
              <a:ext uri="{FF2B5EF4-FFF2-40B4-BE49-F238E27FC236}">
                <a16:creationId xmlns:a16="http://schemas.microsoft.com/office/drawing/2014/main" id="{EFA752BD-F962-4178-99FB-37E09C2B3B4F}"/>
              </a:ext>
            </a:extLst>
          </p:cNvPr>
          <p:cNvSpPr txBox="1"/>
          <p:nvPr/>
        </p:nvSpPr>
        <p:spPr>
          <a:xfrm>
            <a:off x="777240" y="1630680"/>
            <a:ext cx="2614353"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rPr>
              <a:t>An overview of  the Newspaper Postage Stamp issues.</a:t>
            </a:r>
          </a:p>
        </p:txBody>
      </p:sp>
      <p:sp>
        <p:nvSpPr>
          <p:cNvPr id="5" name="Slide Number Placeholder 4">
            <a:extLst>
              <a:ext uri="{FF2B5EF4-FFF2-40B4-BE49-F238E27FC236}">
                <a16:creationId xmlns:a16="http://schemas.microsoft.com/office/drawing/2014/main" id="{2E96B2B6-7EF6-4E49-BE60-996404868BC7}"/>
              </a:ext>
            </a:extLst>
          </p:cNvPr>
          <p:cNvSpPr>
            <a:spLocks noGrp="1"/>
          </p:cNvSpPr>
          <p:nvPr>
            <p:ph type="sldNum" sz="quarter" idx="12"/>
          </p:nvPr>
        </p:nvSpPr>
        <p:spPr/>
        <p:txBody>
          <a:bodyPr/>
          <a:lstStyle/>
          <a:p>
            <a:fld id="{B6274ECA-B40B-4AA8-94F1-101443BDA3EF}" type="slidenum">
              <a:rPr lang="en-GB" smtClean="0"/>
              <a:t>31</a:t>
            </a:fld>
            <a:endParaRPr lang="en-GB"/>
          </a:p>
        </p:txBody>
      </p:sp>
    </p:spTree>
    <p:extLst>
      <p:ext uri="{BB962C8B-B14F-4D97-AF65-F5344CB8AC3E}">
        <p14:creationId xmlns:p14="http://schemas.microsoft.com/office/powerpoint/2010/main" val="30030373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f2s5">
            <a:extLst>
              <a:ext uri="{FF2B5EF4-FFF2-40B4-BE49-F238E27FC236}">
                <a16:creationId xmlns:a16="http://schemas.microsoft.com/office/drawing/2014/main" id="{2CDE01AD-E7AA-4C3B-9C87-9E068B71B719}"/>
              </a:ext>
            </a:extLst>
          </p:cNvPr>
          <p:cNvPicPr>
            <a:picLocks noGrp="1" noChangeAspect="1"/>
          </p:cNvPicPr>
          <p:nvPr isPhoto="1"/>
        </p:nvPicPr>
        <p:blipFill rotWithShape="1">
          <a:blip r:embed="rId5" cstate="print">
            <a:lum/>
            <a:extLst>
              <a:ext uri="{28A0092B-C50C-407E-A947-70E740481C1C}">
                <a14:useLocalDpi xmlns:a14="http://schemas.microsoft.com/office/drawing/2010/main" val="0"/>
              </a:ext>
            </a:extLst>
          </a:blip>
          <a:srcRect/>
          <a:stretch/>
        </p:blipFill>
        <p:spPr>
          <a:xfrm>
            <a:off x="6917195" y="719357"/>
            <a:ext cx="3941064" cy="5419285"/>
          </a:xfrm>
          <a:prstGeom prst="rect">
            <a:avLst/>
          </a:prstGeom>
        </p:spPr>
      </p:pic>
      <p:sp>
        <p:nvSpPr>
          <p:cNvPr id="4" name="TextBox 3">
            <a:extLst>
              <a:ext uri="{FF2B5EF4-FFF2-40B4-BE49-F238E27FC236}">
                <a16:creationId xmlns:a16="http://schemas.microsoft.com/office/drawing/2014/main" id="{33D28907-F12C-4AA4-904F-43D4E5D45995}"/>
              </a:ext>
            </a:extLst>
          </p:cNvPr>
          <p:cNvSpPr txBox="1"/>
          <p:nvPr/>
        </p:nvSpPr>
        <p:spPr>
          <a:xfrm>
            <a:off x="696251" y="1305633"/>
            <a:ext cx="5680486" cy="2677656"/>
          </a:xfrm>
          <a:prstGeom prst="rect">
            <a:avLst/>
          </a:prstGeom>
          <a:noFill/>
        </p:spPr>
        <p:txBody>
          <a:bodyPr wrap="square" rtlCol="0">
            <a:spAutoFit/>
          </a:bodyPr>
          <a:lstStyle/>
          <a:p>
            <a:r>
              <a:rPr lang="en-GB" sz="2800" dirty="0">
                <a:solidFill>
                  <a:schemeClr val="bg1"/>
                </a:solidFill>
              </a:rPr>
              <a:t>Extremely rare mixed franking – a pair of the 1858 postage stamp issue with a single of the 1861 issue. </a:t>
            </a:r>
          </a:p>
          <a:p>
            <a:endParaRPr lang="en-GB" sz="2800" dirty="0">
              <a:solidFill>
                <a:schemeClr val="bg1"/>
              </a:solidFill>
            </a:endParaRPr>
          </a:p>
          <a:p>
            <a:r>
              <a:rPr lang="en-GB" sz="2800" dirty="0">
                <a:solidFill>
                  <a:schemeClr val="bg1"/>
                </a:solidFill>
              </a:rPr>
              <a:t>On the original wrapper of the Forestry Newspaper.</a:t>
            </a:r>
          </a:p>
        </p:txBody>
      </p:sp>
      <p:pic>
        <p:nvPicPr>
          <p:cNvPr id="2" name="32">
            <a:hlinkClick r:id="" action="ppaction://media"/>
            <a:extLst>
              <a:ext uri="{FF2B5EF4-FFF2-40B4-BE49-F238E27FC236}">
                <a16:creationId xmlns:a16="http://schemas.microsoft.com/office/drawing/2014/main" id="{9BEA5835-BBAA-43FD-A0B2-4A62F56986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6" name="Slide Number Placeholder 5">
            <a:extLst>
              <a:ext uri="{FF2B5EF4-FFF2-40B4-BE49-F238E27FC236}">
                <a16:creationId xmlns:a16="http://schemas.microsoft.com/office/drawing/2014/main" id="{33ACCA28-3B64-46A7-8FA1-C23A4FFA15A8}"/>
              </a:ext>
            </a:extLst>
          </p:cNvPr>
          <p:cNvSpPr>
            <a:spLocks noGrp="1"/>
          </p:cNvSpPr>
          <p:nvPr>
            <p:ph type="sldNum" sz="quarter" idx="12"/>
          </p:nvPr>
        </p:nvSpPr>
        <p:spPr/>
        <p:txBody>
          <a:bodyPr/>
          <a:lstStyle/>
          <a:p>
            <a:fld id="{73B1E1C0-2C06-40D2-B9F6-CA6DE24FAB17}" type="slidenum">
              <a:rPr lang="en-GB" smtClean="0"/>
              <a:t>32</a:t>
            </a:fld>
            <a:endParaRPr lang="en-GB"/>
          </a:p>
        </p:txBody>
      </p:sp>
    </p:spTree>
    <p:extLst>
      <p:ext uri="{BB962C8B-B14F-4D97-AF65-F5344CB8AC3E}">
        <p14:creationId xmlns:p14="http://schemas.microsoft.com/office/powerpoint/2010/main" val="386981859"/>
      </p:ext>
    </p:extLst>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f3s6">
            <a:extLst>
              <a:ext uri="{FF2B5EF4-FFF2-40B4-BE49-F238E27FC236}">
                <a16:creationId xmlns:a16="http://schemas.microsoft.com/office/drawing/2014/main" id="{8680EEF6-2F14-44C5-8255-96BC5FB8F8AA}"/>
              </a:ext>
            </a:extLst>
          </p:cNvPr>
          <p:cNvPicPr>
            <a:picLocks noGrp="1" noChangeAspect="1"/>
          </p:cNvPicPr>
          <p:nvPr isPhoto="1"/>
        </p:nvPicPr>
        <p:blipFill rotWithShape="1">
          <a:blip r:embed="rId5" cstate="print">
            <a:lum/>
            <a:extLst>
              <a:ext uri="{28A0092B-C50C-407E-A947-70E740481C1C}">
                <a14:useLocalDpi xmlns:a14="http://schemas.microsoft.com/office/drawing/2010/main" val="0"/>
              </a:ext>
            </a:extLst>
          </a:blip>
          <a:srcRect/>
          <a:stretch/>
        </p:blipFill>
        <p:spPr>
          <a:xfrm>
            <a:off x="5739544" y="301752"/>
            <a:ext cx="5148072" cy="6254496"/>
          </a:xfrm>
          <a:prstGeom prst="rect">
            <a:avLst/>
          </a:prstGeom>
        </p:spPr>
      </p:pic>
      <p:sp>
        <p:nvSpPr>
          <p:cNvPr id="2" name="TextBox 1">
            <a:extLst>
              <a:ext uri="{FF2B5EF4-FFF2-40B4-BE49-F238E27FC236}">
                <a16:creationId xmlns:a16="http://schemas.microsoft.com/office/drawing/2014/main" id="{BC955D35-1E01-46E3-AD9F-A6B14DF89D9B}"/>
              </a:ext>
            </a:extLst>
          </p:cNvPr>
          <p:cNvSpPr txBox="1"/>
          <p:nvPr/>
        </p:nvSpPr>
        <p:spPr>
          <a:xfrm>
            <a:off x="493775" y="941832"/>
            <a:ext cx="4742367" cy="3847207"/>
          </a:xfrm>
          <a:prstGeom prst="rect">
            <a:avLst/>
          </a:prstGeom>
          <a:noFill/>
        </p:spPr>
        <p:txBody>
          <a:bodyPr wrap="square" rtlCol="0">
            <a:spAutoFit/>
          </a:bodyPr>
          <a:lstStyle/>
          <a:p>
            <a:r>
              <a:rPr lang="en-GB" sz="3200" dirty="0">
                <a:solidFill>
                  <a:schemeClr val="bg1"/>
                </a:solidFill>
              </a:rPr>
              <a:t>1867 postage stamp issue.</a:t>
            </a:r>
          </a:p>
          <a:p>
            <a:endParaRPr lang="en-GB" sz="2000" dirty="0">
              <a:solidFill>
                <a:schemeClr val="bg1"/>
              </a:solidFill>
            </a:endParaRPr>
          </a:p>
          <a:p>
            <a:pPr algn="just"/>
            <a:endParaRPr lang="en-GB" sz="2400" dirty="0">
              <a:solidFill>
                <a:schemeClr val="bg1"/>
              </a:solidFill>
            </a:endParaRPr>
          </a:p>
          <a:p>
            <a:pPr algn="just"/>
            <a:r>
              <a:rPr lang="en-GB" sz="2400" dirty="0">
                <a:solidFill>
                  <a:schemeClr val="bg1"/>
                </a:solidFill>
              </a:rPr>
              <a:t>Complete counter sheet of 100 stamps as sold to publishers. </a:t>
            </a:r>
          </a:p>
          <a:p>
            <a:pPr algn="just"/>
            <a:endParaRPr lang="en-GB" sz="2400" dirty="0">
              <a:solidFill>
                <a:schemeClr val="bg1"/>
              </a:solidFill>
            </a:endParaRPr>
          </a:p>
          <a:p>
            <a:pPr algn="just"/>
            <a:endParaRPr lang="en-GB" sz="2400" dirty="0">
              <a:solidFill>
                <a:schemeClr val="bg1"/>
              </a:solidFill>
            </a:endParaRPr>
          </a:p>
          <a:p>
            <a:pPr algn="just"/>
            <a:r>
              <a:rPr lang="en-GB" sz="2400" dirty="0">
                <a:solidFill>
                  <a:schemeClr val="bg1"/>
                </a:solidFill>
              </a:rPr>
              <a:t>The display also shows a mock-up of the printed sheet, which had four of these blocks arranged 2x2.</a:t>
            </a:r>
          </a:p>
        </p:txBody>
      </p:sp>
      <p:pic>
        <p:nvPicPr>
          <p:cNvPr id="5" name="33">
            <a:hlinkClick r:id="" action="ppaction://media"/>
            <a:extLst>
              <a:ext uri="{FF2B5EF4-FFF2-40B4-BE49-F238E27FC236}">
                <a16:creationId xmlns:a16="http://schemas.microsoft.com/office/drawing/2014/main" id="{D3891B85-1B5A-410D-87BA-EB9C546391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6" name="Slide Number Placeholder 5">
            <a:extLst>
              <a:ext uri="{FF2B5EF4-FFF2-40B4-BE49-F238E27FC236}">
                <a16:creationId xmlns:a16="http://schemas.microsoft.com/office/drawing/2014/main" id="{2DD5F890-D13D-48D9-A900-5470795185CD}"/>
              </a:ext>
            </a:extLst>
          </p:cNvPr>
          <p:cNvSpPr>
            <a:spLocks noGrp="1"/>
          </p:cNvSpPr>
          <p:nvPr>
            <p:ph type="sldNum" sz="quarter" idx="12"/>
          </p:nvPr>
        </p:nvSpPr>
        <p:spPr/>
        <p:txBody>
          <a:bodyPr/>
          <a:lstStyle/>
          <a:p>
            <a:fld id="{73B1E1C0-2C06-40D2-B9F6-CA6DE24FAB17}" type="slidenum">
              <a:rPr lang="en-GB" smtClean="0"/>
              <a:t>33</a:t>
            </a:fld>
            <a:endParaRPr lang="en-GB"/>
          </a:p>
        </p:txBody>
      </p:sp>
    </p:spTree>
    <p:extLst>
      <p:ext uri="{BB962C8B-B14F-4D97-AF65-F5344CB8AC3E}">
        <p14:creationId xmlns:p14="http://schemas.microsoft.com/office/powerpoint/2010/main" val="34262257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8A12E7-80E5-493D-9198-D0569C66ADBC}"/>
              </a:ext>
            </a:extLst>
          </p:cNvPr>
          <p:cNvSpPr txBox="1"/>
          <p:nvPr/>
        </p:nvSpPr>
        <p:spPr>
          <a:xfrm>
            <a:off x="5999145" y="1257804"/>
            <a:ext cx="5616000" cy="3108543"/>
          </a:xfrm>
          <a:prstGeom prst="rect">
            <a:avLst/>
          </a:prstGeom>
          <a:noFill/>
        </p:spPr>
        <p:txBody>
          <a:bodyPr wrap="square" rtlCol="0">
            <a:spAutoFit/>
          </a:bodyPr>
          <a:lstStyle/>
          <a:p>
            <a:r>
              <a:rPr lang="en-GB" sz="2800" dirty="0">
                <a:solidFill>
                  <a:schemeClr val="bg1"/>
                </a:solidFill>
              </a:rPr>
              <a:t>The </a:t>
            </a:r>
            <a:r>
              <a:rPr lang="en-GB" sz="2800" dirty="0" err="1">
                <a:solidFill>
                  <a:schemeClr val="bg1"/>
                </a:solidFill>
              </a:rPr>
              <a:t>Zeitungsverschlei</a:t>
            </a:r>
            <a:r>
              <a:rPr lang="de-DE" sz="2800" dirty="0">
                <a:solidFill>
                  <a:schemeClr val="bg1"/>
                </a:solidFill>
              </a:rPr>
              <a:t>ß</a:t>
            </a:r>
            <a:r>
              <a:rPr lang="en-GB" sz="2800" dirty="0" err="1">
                <a:solidFill>
                  <a:schemeClr val="bg1"/>
                </a:solidFill>
              </a:rPr>
              <a:t>er</a:t>
            </a:r>
            <a:r>
              <a:rPr lang="en-GB" sz="2800" dirty="0">
                <a:solidFill>
                  <a:schemeClr val="bg1"/>
                </a:solidFill>
              </a:rPr>
              <a:t>.</a:t>
            </a:r>
          </a:p>
          <a:p>
            <a:endParaRPr lang="en-GB" sz="2400" dirty="0">
              <a:solidFill>
                <a:schemeClr val="bg1"/>
              </a:solidFill>
            </a:endParaRPr>
          </a:p>
          <a:p>
            <a:r>
              <a:rPr lang="en-GB" sz="2400" dirty="0">
                <a:solidFill>
                  <a:schemeClr val="bg1"/>
                </a:solidFill>
              </a:rPr>
              <a:t>Wrapper with thirty-two 2 h newspaper stamps containing 32 newspapers for delivery to the paper-shop at </a:t>
            </a:r>
            <a:r>
              <a:rPr lang="en-GB" sz="2400" dirty="0" err="1">
                <a:solidFill>
                  <a:schemeClr val="bg1"/>
                </a:solidFill>
              </a:rPr>
              <a:t>Stanislawów</a:t>
            </a:r>
            <a:r>
              <a:rPr lang="en-GB" sz="2400" dirty="0">
                <a:solidFill>
                  <a:schemeClr val="bg1"/>
                </a:solidFill>
              </a:rPr>
              <a:t> railway station. Cancelled on 20 June 1902 on the Lemberg-Czernowitz Nr 381 Travelling Post Office.</a:t>
            </a:r>
            <a:r>
              <a:rPr lang="en-GB" sz="2400" dirty="0"/>
              <a:t>.</a:t>
            </a:r>
          </a:p>
        </p:txBody>
      </p:sp>
      <p:pic>
        <p:nvPicPr>
          <p:cNvPr id="5" name="Picture 4">
            <a:extLst>
              <a:ext uri="{FF2B5EF4-FFF2-40B4-BE49-F238E27FC236}">
                <a16:creationId xmlns:a16="http://schemas.microsoft.com/office/drawing/2014/main" id="{0A54CF37-BD0F-4C9A-9221-3E69AEC67C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584" y="696247"/>
            <a:ext cx="5061204" cy="5015484"/>
          </a:xfrm>
          <a:prstGeom prst="rect">
            <a:avLst/>
          </a:prstGeom>
        </p:spPr>
      </p:pic>
      <p:pic>
        <p:nvPicPr>
          <p:cNvPr id="3" name="34">
            <a:hlinkClick r:id="" action="ppaction://media"/>
            <a:extLst>
              <a:ext uri="{FF2B5EF4-FFF2-40B4-BE49-F238E27FC236}">
                <a16:creationId xmlns:a16="http://schemas.microsoft.com/office/drawing/2014/main" id="{AE50BE30-35EF-4203-A5DF-143CD62456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4" name="Slide Number Placeholder 3">
            <a:extLst>
              <a:ext uri="{FF2B5EF4-FFF2-40B4-BE49-F238E27FC236}">
                <a16:creationId xmlns:a16="http://schemas.microsoft.com/office/drawing/2014/main" id="{5E1E9147-A6AE-428A-B72D-B9732FD80C89}"/>
              </a:ext>
            </a:extLst>
          </p:cNvPr>
          <p:cNvSpPr>
            <a:spLocks noGrp="1"/>
          </p:cNvSpPr>
          <p:nvPr>
            <p:ph type="sldNum" sz="quarter" idx="12"/>
          </p:nvPr>
        </p:nvSpPr>
        <p:spPr/>
        <p:txBody>
          <a:bodyPr/>
          <a:lstStyle/>
          <a:p>
            <a:fld id="{73B1E1C0-2C06-40D2-B9F6-CA6DE24FAB17}" type="slidenum">
              <a:rPr lang="en-GB" smtClean="0"/>
              <a:t>34</a:t>
            </a:fld>
            <a:endParaRPr lang="en-GB"/>
          </a:p>
        </p:txBody>
      </p:sp>
    </p:spTree>
    <p:extLst>
      <p:ext uri="{BB962C8B-B14F-4D97-AF65-F5344CB8AC3E}">
        <p14:creationId xmlns:p14="http://schemas.microsoft.com/office/powerpoint/2010/main" val="1443437624"/>
      </p:ext>
    </p:extLst>
  </p:cSld>
  <p:clrMapOvr>
    <a:masterClrMapping/>
  </p:clrMapOvr>
  <mc:AlternateContent xmlns:mc="http://schemas.openxmlformats.org/markup-compatibility/2006" xmlns:p14="http://schemas.microsoft.com/office/powerpoint/2010/main">
    <mc:Choice Requires="p14">
      <p:transition spd="slow" p14:dur="2000" advClick="0" advTm="36000"/>
    </mc:Choice>
    <mc:Fallback xmlns="">
      <p:transition spd="slow" advClick="0"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19338D-A21C-4388-B3A0-23DCAA5FC715}"/>
              </a:ext>
            </a:extLst>
          </p:cNvPr>
          <p:cNvPicPr>
            <a:picLocks noChangeAspect="1"/>
          </p:cNvPicPr>
          <p:nvPr/>
        </p:nvPicPr>
        <p:blipFill rotWithShape="1">
          <a:blip r:embed="rId5"/>
          <a:srcRect l="54316" t="16608" r="5530" b="31913"/>
          <a:stretch/>
        </p:blipFill>
        <p:spPr>
          <a:xfrm>
            <a:off x="7212724" y="1160358"/>
            <a:ext cx="4674476" cy="4178809"/>
          </a:xfrm>
          <a:prstGeom prst="rect">
            <a:avLst/>
          </a:prstGeom>
        </p:spPr>
      </p:pic>
      <p:sp>
        <p:nvSpPr>
          <p:cNvPr id="3" name="TextBox 2">
            <a:extLst>
              <a:ext uri="{FF2B5EF4-FFF2-40B4-BE49-F238E27FC236}">
                <a16:creationId xmlns:a16="http://schemas.microsoft.com/office/drawing/2014/main" id="{59A5430D-D9C5-4927-9D21-70980BAF92E1}"/>
              </a:ext>
            </a:extLst>
          </p:cNvPr>
          <p:cNvSpPr txBox="1"/>
          <p:nvPr/>
        </p:nvSpPr>
        <p:spPr>
          <a:xfrm>
            <a:off x="307847" y="572529"/>
            <a:ext cx="6318504" cy="3785652"/>
          </a:xfrm>
          <a:prstGeom prst="rect">
            <a:avLst/>
          </a:prstGeom>
          <a:noFill/>
        </p:spPr>
        <p:txBody>
          <a:bodyPr wrap="square" rtlCol="0">
            <a:spAutoFit/>
          </a:bodyPr>
          <a:lstStyle/>
          <a:p>
            <a:pPr algn="just"/>
            <a:r>
              <a:rPr lang="en-GB" sz="2000" dirty="0">
                <a:solidFill>
                  <a:schemeClr val="bg1"/>
                </a:solidFill>
              </a:rPr>
              <a:t>It’s estimated that two thousand million (2,000,000,000) copies of the 1867 stamp were made! </a:t>
            </a:r>
          </a:p>
          <a:p>
            <a:pPr algn="just"/>
            <a:endParaRPr lang="en-GB" sz="2000" dirty="0">
              <a:solidFill>
                <a:schemeClr val="bg1"/>
              </a:solidFill>
            </a:endParaRPr>
          </a:p>
          <a:p>
            <a:pPr algn="just"/>
            <a:r>
              <a:rPr lang="en-GB" sz="2000" dirty="0">
                <a:solidFill>
                  <a:schemeClr val="bg1"/>
                </a:solidFill>
              </a:rPr>
              <a:t>It is notorious for colour variations – Ferchenbauer lists 14, the latest ANK catalogue 33. Why so? The ink is water-soluble and light-sensitive; the </a:t>
            </a:r>
            <a:r>
              <a:rPr lang="en-GB" sz="2000">
                <a:solidFill>
                  <a:schemeClr val="bg1"/>
                </a:solidFill>
              </a:rPr>
              <a:t>paper contained Fe &amp; Cu. </a:t>
            </a:r>
            <a:endParaRPr lang="en-GB" sz="2000" dirty="0">
              <a:solidFill>
                <a:schemeClr val="bg1"/>
              </a:solidFill>
            </a:endParaRPr>
          </a:p>
          <a:p>
            <a:pPr algn="just"/>
            <a:endParaRPr lang="en-GB" sz="2000" dirty="0">
              <a:solidFill>
                <a:schemeClr val="bg1"/>
              </a:solidFill>
            </a:endParaRPr>
          </a:p>
          <a:p>
            <a:pPr algn="just"/>
            <a:r>
              <a:rPr lang="en-GB" sz="2000" dirty="0">
                <a:solidFill>
                  <a:schemeClr val="bg1"/>
                </a:solidFill>
              </a:rPr>
              <a:t>The primary colourant is “</a:t>
            </a:r>
            <a:r>
              <a:rPr lang="en-GB" sz="2000" b="1" dirty="0">
                <a:solidFill>
                  <a:schemeClr val="bg1"/>
                </a:solidFill>
              </a:rPr>
              <a:t>Mauveine</a:t>
            </a:r>
            <a:r>
              <a:rPr lang="en-GB" sz="2000" dirty="0">
                <a:solidFill>
                  <a:schemeClr val="bg1"/>
                </a:solidFill>
              </a:rPr>
              <a:t>”, discovered as a dye by William Henry Perkin in 1856; he was actually trying to make quinine for treating malaria! It seems to be a chemical soup with variable amounts of four related 5-ring aromatic compounds. Research in 2008 found 8 more! </a:t>
            </a:r>
          </a:p>
        </p:txBody>
      </p:sp>
      <p:pic>
        <p:nvPicPr>
          <p:cNvPr id="5" name="Picture 4">
            <a:extLst>
              <a:ext uri="{FF2B5EF4-FFF2-40B4-BE49-F238E27FC236}">
                <a16:creationId xmlns:a16="http://schemas.microsoft.com/office/drawing/2014/main" id="{E74C6054-F4E6-4021-AFD5-4AC5B0493E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4536" y="4859963"/>
            <a:ext cx="2316480" cy="1660144"/>
          </a:xfrm>
          <a:prstGeom prst="rect">
            <a:avLst/>
          </a:prstGeom>
        </p:spPr>
      </p:pic>
      <p:sp>
        <p:nvSpPr>
          <p:cNvPr id="4" name="TextBox 3">
            <a:extLst>
              <a:ext uri="{FF2B5EF4-FFF2-40B4-BE49-F238E27FC236}">
                <a16:creationId xmlns:a16="http://schemas.microsoft.com/office/drawing/2014/main" id="{2CA6A796-EFA7-4BA7-916B-7263E9D95C8B}"/>
              </a:ext>
            </a:extLst>
          </p:cNvPr>
          <p:cNvSpPr txBox="1"/>
          <p:nvPr/>
        </p:nvSpPr>
        <p:spPr>
          <a:xfrm>
            <a:off x="5005138" y="5697642"/>
            <a:ext cx="6997566" cy="830997"/>
          </a:xfrm>
          <a:prstGeom prst="rect">
            <a:avLst/>
          </a:prstGeom>
          <a:noFill/>
        </p:spPr>
        <p:txBody>
          <a:bodyPr wrap="square" rtlCol="0">
            <a:spAutoFit/>
          </a:bodyPr>
          <a:lstStyle/>
          <a:p>
            <a:r>
              <a:rPr lang="en-GB" sz="2400" dirty="0">
                <a:solidFill>
                  <a:srgbClr val="FFFF00"/>
                </a:solidFill>
              </a:rPr>
              <a:t>Further reading:</a:t>
            </a:r>
          </a:p>
          <a:p>
            <a:r>
              <a:rPr lang="en-GB" sz="2400" dirty="0">
                <a:solidFill>
                  <a:srgbClr val="FFFF00"/>
                </a:solidFill>
              </a:rPr>
              <a:t>https://www.nature.com/articles/s41598-017-07239-z</a:t>
            </a:r>
          </a:p>
        </p:txBody>
      </p:sp>
      <p:pic>
        <p:nvPicPr>
          <p:cNvPr id="7" name="35">
            <a:hlinkClick r:id="" action="ppaction://media"/>
            <a:extLst>
              <a:ext uri="{FF2B5EF4-FFF2-40B4-BE49-F238E27FC236}">
                <a16:creationId xmlns:a16="http://schemas.microsoft.com/office/drawing/2014/main" id="{58722F44-BE8E-4E99-81A9-2914665ED0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
        <p:nvSpPr>
          <p:cNvPr id="8" name="Slide Number Placeholder 7">
            <a:extLst>
              <a:ext uri="{FF2B5EF4-FFF2-40B4-BE49-F238E27FC236}">
                <a16:creationId xmlns:a16="http://schemas.microsoft.com/office/drawing/2014/main" id="{3C85C8E5-9FAD-4CFC-B780-7062A6209853}"/>
              </a:ext>
            </a:extLst>
          </p:cNvPr>
          <p:cNvSpPr>
            <a:spLocks noGrp="1"/>
          </p:cNvSpPr>
          <p:nvPr>
            <p:ph type="sldNum" sz="quarter" idx="12"/>
          </p:nvPr>
        </p:nvSpPr>
        <p:spPr/>
        <p:txBody>
          <a:bodyPr/>
          <a:lstStyle/>
          <a:p>
            <a:fld id="{73B1E1C0-2C06-40D2-B9F6-CA6DE24FAB17}" type="slidenum">
              <a:rPr lang="en-GB" smtClean="0"/>
              <a:t>35</a:t>
            </a:fld>
            <a:endParaRPr lang="en-GB"/>
          </a:p>
        </p:txBody>
      </p:sp>
    </p:spTree>
    <p:extLst>
      <p:ext uri="{BB962C8B-B14F-4D97-AF65-F5344CB8AC3E}">
        <p14:creationId xmlns:p14="http://schemas.microsoft.com/office/powerpoint/2010/main" val="1223575020"/>
      </p:ext>
    </p:extLst>
  </p:cSld>
  <p:clrMapOvr>
    <a:masterClrMapping/>
  </p:clrMapOvr>
  <mc:AlternateContent xmlns:mc="http://schemas.openxmlformats.org/markup-compatibility/2006" xmlns:p14="http://schemas.microsoft.com/office/powerpoint/2010/main">
    <mc:Choice Requires="p14">
      <p:transition spd="slow" p14:dur="2000" advClick="0" advTm="47000"/>
    </mc:Choice>
    <mc:Fallback xmlns="">
      <p:transition spd="slow" advClick="0" advTm="4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2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f4s2">
            <a:extLst>
              <a:ext uri="{FF2B5EF4-FFF2-40B4-BE49-F238E27FC236}">
                <a16:creationId xmlns:a16="http://schemas.microsoft.com/office/drawing/2014/main" id="{53CE6F3B-A246-40A2-A762-1F333DA77E0A}"/>
              </a:ext>
            </a:extLst>
          </p:cNvPr>
          <p:cNvPicPr>
            <a:picLocks noGrp="1" noChangeAspect="1"/>
          </p:cNvPicPr>
          <p:nvPr isPhoto="1"/>
        </p:nvPicPr>
        <p:blipFill rotWithShape="1">
          <a:blip r:embed="rId5" cstate="print">
            <a:extLst>
              <a:ext uri="{28A0092B-C50C-407E-A947-70E740481C1C}">
                <a14:useLocalDpi xmlns:a14="http://schemas.microsoft.com/office/drawing/2010/main" val="0"/>
              </a:ext>
            </a:extLst>
          </a:blip>
          <a:srcRect/>
          <a:stretch/>
        </p:blipFill>
        <p:spPr>
          <a:xfrm>
            <a:off x="972058" y="265176"/>
            <a:ext cx="9984994" cy="6163056"/>
          </a:xfrm>
          <a:prstGeom prst="rect">
            <a:avLst/>
          </a:prstGeom>
        </p:spPr>
      </p:pic>
      <p:sp>
        <p:nvSpPr>
          <p:cNvPr id="4" name="TextBox 3">
            <a:extLst>
              <a:ext uri="{FF2B5EF4-FFF2-40B4-BE49-F238E27FC236}">
                <a16:creationId xmlns:a16="http://schemas.microsoft.com/office/drawing/2014/main" id="{48E8A7A9-2C70-43A6-81F4-2338C88F5D03}"/>
              </a:ext>
            </a:extLst>
          </p:cNvPr>
          <p:cNvSpPr txBox="1"/>
          <p:nvPr/>
        </p:nvSpPr>
        <p:spPr>
          <a:xfrm>
            <a:off x="758952" y="164592"/>
            <a:ext cx="2441448" cy="3026664"/>
          </a:xfrm>
          <a:prstGeom prst="rect">
            <a:avLst/>
          </a:prstGeom>
          <a:solidFill>
            <a:schemeClr val="tx1"/>
          </a:solidFill>
        </p:spPr>
        <p:txBody>
          <a:bodyPr wrap="square" rtlCol="0">
            <a:spAutoFit/>
          </a:bodyPr>
          <a:lstStyle/>
          <a:p>
            <a:endParaRPr lang="en-GB" dirty="0"/>
          </a:p>
        </p:txBody>
      </p:sp>
      <p:sp>
        <p:nvSpPr>
          <p:cNvPr id="5" name="TextBox 4">
            <a:extLst>
              <a:ext uri="{FF2B5EF4-FFF2-40B4-BE49-F238E27FC236}">
                <a16:creationId xmlns:a16="http://schemas.microsoft.com/office/drawing/2014/main" id="{A0D60F45-85BB-4E0F-BB90-63C9C3833545}"/>
              </a:ext>
            </a:extLst>
          </p:cNvPr>
          <p:cNvSpPr txBox="1"/>
          <p:nvPr/>
        </p:nvSpPr>
        <p:spPr>
          <a:xfrm>
            <a:off x="3090926" y="2227135"/>
            <a:ext cx="8129016" cy="1015663"/>
          </a:xfrm>
          <a:prstGeom prst="rect">
            <a:avLst/>
          </a:prstGeom>
          <a:solidFill>
            <a:schemeClr val="tx1"/>
          </a:solidFill>
        </p:spPr>
        <p:txBody>
          <a:bodyPr wrap="square" rtlCol="0">
            <a:spAutoFit/>
          </a:bodyPr>
          <a:lstStyle/>
          <a:p>
            <a:pPr algn="ctr">
              <a:spcBef>
                <a:spcPts val="1200"/>
              </a:spcBef>
            </a:pPr>
            <a:r>
              <a:rPr lang="en-GB" dirty="0">
                <a:solidFill>
                  <a:schemeClr val="bg1"/>
                </a:solidFill>
              </a:rPr>
              <a:t>	</a:t>
            </a:r>
            <a:r>
              <a:rPr lang="en-GB" sz="2400" dirty="0">
                <a:solidFill>
                  <a:schemeClr val="bg1"/>
                </a:solidFill>
              </a:rPr>
              <a:t>Note the new design of signet. Each is numbered</a:t>
            </a:r>
            <a:r>
              <a:rPr lang="en-GB" dirty="0">
                <a:solidFill>
                  <a:schemeClr val="bg1"/>
                </a:solidFill>
              </a:rPr>
              <a:t>.</a:t>
            </a:r>
          </a:p>
          <a:p>
            <a:endParaRPr lang="en-GB" dirty="0">
              <a:solidFill>
                <a:schemeClr val="bg1"/>
              </a:solidFill>
            </a:endParaRPr>
          </a:p>
          <a:p>
            <a:endParaRPr lang="en-GB" dirty="0">
              <a:solidFill>
                <a:schemeClr val="bg1"/>
              </a:solidFill>
            </a:endParaRPr>
          </a:p>
        </p:txBody>
      </p:sp>
      <p:sp>
        <p:nvSpPr>
          <p:cNvPr id="2" name="TextBox 1">
            <a:extLst>
              <a:ext uri="{FF2B5EF4-FFF2-40B4-BE49-F238E27FC236}">
                <a16:creationId xmlns:a16="http://schemas.microsoft.com/office/drawing/2014/main" id="{29F6C488-1E16-40BC-A264-9A678A1F8442}"/>
              </a:ext>
            </a:extLst>
          </p:cNvPr>
          <p:cNvSpPr txBox="1"/>
          <p:nvPr/>
        </p:nvSpPr>
        <p:spPr>
          <a:xfrm>
            <a:off x="466906" y="1106441"/>
            <a:ext cx="2734056" cy="1938992"/>
          </a:xfrm>
          <a:prstGeom prst="rect">
            <a:avLst/>
          </a:prstGeom>
          <a:noFill/>
        </p:spPr>
        <p:txBody>
          <a:bodyPr wrap="square" rtlCol="0">
            <a:spAutoFit/>
          </a:bodyPr>
          <a:lstStyle/>
          <a:p>
            <a:r>
              <a:rPr lang="en-GB" sz="2400" dirty="0">
                <a:solidFill>
                  <a:schemeClr val="bg1">
                    <a:lumMod val="95000"/>
                  </a:schemeClr>
                </a:solidFill>
              </a:rPr>
              <a:t>The inland and Postal Union newspaper tax was reintroduced on 1 January 1858.</a:t>
            </a:r>
          </a:p>
        </p:txBody>
      </p:sp>
      <p:sp>
        <p:nvSpPr>
          <p:cNvPr id="6" name="TextBox 5">
            <a:extLst>
              <a:ext uri="{FF2B5EF4-FFF2-40B4-BE49-F238E27FC236}">
                <a16:creationId xmlns:a16="http://schemas.microsoft.com/office/drawing/2014/main" id="{918B2116-22B2-4490-AAFA-3393BFF57A4A}"/>
              </a:ext>
            </a:extLst>
          </p:cNvPr>
          <p:cNvSpPr txBox="1"/>
          <p:nvPr/>
        </p:nvSpPr>
        <p:spPr>
          <a:xfrm>
            <a:off x="10616184" y="265176"/>
            <a:ext cx="1490472" cy="2259032"/>
          </a:xfrm>
          <a:prstGeom prst="rect">
            <a:avLst/>
          </a:prstGeom>
          <a:solidFill>
            <a:schemeClr val="tx1"/>
          </a:solidFill>
        </p:spPr>
        <p:txBody>
          <a:bodyPr wrap="square" rtlCol="0">
            <a:spAutoFit/>
          </a:bodyPr>
          <a:lstStyle/>
          <a:p>
            <a:endParaRPr lang="en-GB" dirty="0"/>
          </a:p>
        </p:txBody>
      </p:sp>
      <p:sp>
        <p:nvSpPr>
          <p:cNvPr id="8" name="TextBox 7">
            <a:extLst>
              <a:ext uri="{FF2B5EF4-FFF2-40B4-BE49-F238E27FC236}">
                <a16:creationId xmlns:a16="http://schemas.microsoft.com/office/drawing/2014/main" id="{E571FFEA-46A7-44DA-9953-E2589ACEDADD}"/>
              </a:ext>
            </a:extLst>
          </p:cNvPr>
          <p:cNvSpPr txBox="1"/>
          <p:nvPr/>
        </p:nvSpPr>
        <p:spPr>
          <a:xfrm>
            <a:off x="393033" y="553658"/>
            <a:ext cx="2807367" cy="461665"/>
          </a:xfrm>
          <a:prstGeom prst="rect">
            <a:avLst/>
          </a:prstGeom>
          <a:solidFill>
            <a:schemeClr val="tx1"/>
          </a:solidFill>
        </p:spPr>
        <p:txBody>
          <a:bodyPr wrap="square" rtlCol="0">
            <a:spAutoFit/>
          </a:bodyPr>
          <a:lstStyle/>
          <a:p>
            <a:r>
              <a:rPr lang="en-GB" sz="2400" u="sng" dirty="0">
                <a:solidFill>
                  <a:schemeClr val="bg1">
                    <a:lumMod val="95000"/>
                  </a:schemeClr>
                </a:solidFill>
              </a:rPr>
              <a:t>Signets 1858 - 1900</a:t>
            </a:r>
          </a:p>
        </p:txBody>
      </p:sp>
      <p:pic>
        <p:nvPicPr>
          <p:cNvPr id="9" name="36">
            <a:hlinkClick r:id="" action="ppaction://media"/>
            <a:extLst>
              <a:ext uri="{FF2B5EF4-FFF2-40B4-BE49-F238E27FC236}">
                <a16:creationId xmlns:a16="http://schemas.microsoft.com/office/drawing/2014/main" id="{710C3D2D-16C8-44B8-9371-81290AB402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10" name="Slide Number Placeholder 9">
            <a:extLst>
              <a:ext uri="{FF2B5EF4-FFF2-40B4-BE49-F238E27FC236}">
                <a16:creationId xmlns:a16="http://schemas.microsoft.com/office/drawing/2014/main" id="{BD05E210-2130-4F2A-8709-8763E71FE944}"/>
              </a:ext>
            </a:extLst>
          </p:cNvPr>
          <p:cNvSpPr>
            <a:spLocks noGrp="1"/>
          </p:cNvSpPr>
          <p:nvPr>
            <p:ph type="sldNum" sz="quarter" idx="12"/>
          </p:nvPr>
        </p:nvSpPr>
        <p:spPr/>
        <p:txBody>
          <a:bodyPr/>
          <a:lstStyle/>
          <a:p>
            <a:fld id="{D71E97EF-C544-4581-8004-3F0058EE1CBB}" type="slidenum">
              <a:rPr lang="en-GB" smtClean="0"/>
              <a:t>36</a:t>
            </a:fld>
            <a:endParaRPr lang="en-GB"/>
          </a:p>
        </p:txBody>
      </p:sp>
    </p:spTree>
    <p:extLst>
      <p:ext uri="{BB962C8B-B14F-4D97-AF65-F5344CB8AC3E}">
        <p14:creationId xmlns:p14="http://schemas.microsoft.com/office/powerpoint/2010/main" val="4203573445"/>
      </p:ext>
    </p:extLst>
  </p:cSld>
  <p:clrMapOvr>
    <a:masterClrMapping/>
  </p:clrMapOvr>
  <mc:AlternateContent xmlns:mc="http://schemas.openxmlformats.org/markup-compatibility/2006" xmlns:p14="http://schemas.microsoft.com/office/powerpoint/2010/main">
    <mc:Choice Requires="p14">
      <p:transition spd="slow" p14:dur="2000" advClick="0" advTm="17000"/>
    </mc:Choice>
    <mc:Fallback xmlns="">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1+#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1495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1"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FADEDE-875D-47CF-9DFB-E5B9AFB394C1}"/>
              </a:ext>
            </a:extLst>
          </p:cNvPr>
          <p:cNvSpPr txBox="1"/>
          <p:nvPr/>
        </p:nvSpPr>
        <p:spPr>
          <a:xfrm>
            <a:off x="874776" y="768096"/>
            <a:ext cx="10442448" cy="830997"/>
          </a:xfrm>
          <a:prstGeom prst="rect">
            <a:avLst/>
          </a:prstGeom>
          <a:noFill/>
        </p:spPr>
        <p:txBody>
          <a:bodyPr wrap="square" rtlCol="0">
            <a:spAutoFit/>
          </a:bodyPr>
          <a:lstStyle/>
          <a:p>
            <a:r>
              <a:rPr lang="en-GB" sz="2400" dirty="0">
                <a:solidFill>
                  <a:schemeClr val="bg1">
                    <a:lumMod val="95000"/>
                  </a:schemeClr>
                </a:solidFill>
              </a:rPr>
              <a:t>1890: 2kr signet introduced in Lemberg, later in Vienna. Multiple signetting of the top copy of bundles is common. That makes the other copies illegal!</a:t>
            </a:r>
          </a:p>
        </p:txBody>
      </p:sp>
      <p:pic>
        <p:nvPicPr>
          <p:cNvPr id="3" name="Picture 2" descr="f6s2">
            <a:extLst>
              <a:ext uri="{FF2B5EF4-FFF2-40B4-BE49-F238E27FC236}">
                <a16:creationId xmlns:a16="http://schemas.microsoft.com/office/drawing/2014/main" id="{69CF08FB-88F9-4492-8269-CD3733651110}"/>
              </a:ext>
            </a:extLst>
          </p:cNvPr>
          <p:cNvPicPr>
            <a:picLocks noGrp="1" noChangeAspect="1"/>
          </p:cNvPicPr>
          <p:nvPr isPhoto="1"/>
        </p:nvPicPr>
        <p:blipFill rotWithShape="1">
          <a:blip r:embed="rId5" cstate="print">
            <a:extLst>
              <a:ext uri="{28A0092B-C50C-407E-A947-70E740481C1C}">
                <a14:useLocalDpi xmlns:a14="http://schemas.microsoft.com/office/drawing/2010/main" val="0"/>
              </a:ext>
            </a:extLst>
          </a:blip>
          <a:srcRect/>
          <a:stretch/>
        </p:blipFill>
        <p:spPr>
          <a:xfrm>
            <a:off x="1388364" y="1920240"/>
            <a:ext cx="9415272" cy="3721608"/>
          </a:xfrm>
          <a:prstGeom prst="rect">
            <a:avLst/>
          </a:prstGeom>
        </p:spPr>
      </p:pic>
      <p:pic>
        <p:nvPicPr>
          <p:cNvPr id="6" name="Picture 5">
            <a:extLst>
              <a:ext uri="{FF2B5EF4-FFF2-40B4-BE49-F238E27FC236}">
                <a16:creationId xmlns:a16="http://schemas.microsoft.com/office/drawing/2014/main" id="{31233884-9EFF-4452-A8CD-6193FEFACF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flipV="1">
            <a:off x="8769014" y="1599093"/>
            <a:ext cx="1141901" cy="1141901"/>
          </a:xfrm>
          <a:prstGeom prst="rect">
            <a:avLst/>
          </a:prstGeom>
        </p:spPr>
      </p:pic>
      <p:pic>
        <p:nvPicPr>
          <p:cNvPr id="5" name="37">
            <a:hlinkClick r:id="" action="ppaction://media"/>
            <a:extLst>
              <a:ext uri="{FF2B5EF4-FFF2-40B4-BE49-F238E27FC236}">
                <a16:creationId xmlns:a16="http://schemas.microsoft.com/office/drawing/2014/main" id="{4CE0B4AA-D9A8-4AE0-87A3-82CB178208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
        <p:nvSpPr>
          <p:cNvPr id="7" name="Slide Number Placeholder 6">
            <a:extLst>
              <a:ext uri="{FF2B5EF4-FFF2-40B4-BE49-F238E27FC236}">
                <a16:creationId xmlns:a16="http://schemas.microsoft.com/office/drawing/2014/main" id="{6794E29B-5C94-4FDC-BEBA-F18D4A482F47}"/>
              </a:ext>
            </a:extLst>
          </p:cNvPr>
          <p:cNvSpPr>
            <a:spLocks noGrp="1"/>
          </p:cNvSpPr>
          <p:nvPr>
            <p:ph type="sldNum" sz="quarter" idx="12"/>
          </p:nvPr>
        </p:nvSpPr>
        <p:spPr/>
        <p:txBody>
          <a:bodyPr/>
          <a:lstStyle/>
          <a:p>
            <a:fld id="{D71E97EF-C544-4581-8004-3F0058EE1CBB}" type="slidenum">
              <a:rPr lang="en-GB" smtClean="0"/>
              <a:t>37</a:t>
            </a:fld>
            <a:endParaRPr lang="en-GB"/>
          </a:p>
        </p:txBody>
      </p:sp>
    </p:spTree>
    <p:extLst>
      <p:ext uri="{BB962C8B-B14F-4D97-AF65-F5344CB8AC3E}">
        <p14:creationId xmlns:p14="http://schemas.microsoft.com/office/powerpoint/2010/main" val="3129994317"/>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f6s8">
            <a:extLst>
              <a:ext uri="{FF2B5EF4-FFF2-40B4-BE49-F238E27FC236}">
                <a16:creationId xmlns:a16="http://schemas.microsoft.com/office/drawing/2014/main" id="{FCF2C30E-23C1-4FD0-9FF6-6AEE91CACCC4}"/>
              </a:ext>
            </a:extLst>
          </p:cNvPr>
          <p:cNvPicPr>
            <a:picLocks noGrp="1" noChangeAspect="1"/>
          </p:cNvPicPr>
          <p:nvPr isPhoto="1"/>
        </p:nvPicPr>
        <p:blipFill rotWithShape="1">
          <a:blip r:embed="rId5" cstate="print">
            <a:lum/>
            <a:extLst>
              <a:ext uri="{28A0092B-C50C-407E-A947-70E740481C1C}">
                <a14:useLocalDpi xmlns:a14="http://schemas.microsoft.com/office/drawing/2010/main" val="0"/>
              </a:ext>
            </a:extLst>
          </a:blip>
          <a:srcRect/>
          <a:stretch/>
        </p:blipFill>
        <p:spPr>
          <a:xfrm>
            <a:off x="2685288" y="1892808"/>
            <a:ext cx="6821424" cy="4700016"/>
          </a:xfrm>
          <a:prstGeom prst="rect">
            <a:avLst/>
          </a:prstGeom>
        </p:spPr>
      </p:pic>
      <p:sp>
        <p:nvSpPr>
          <p:cNvPr id="2" name="TextBox 1">
            <a:extLst>
              <a:ext uri="{FF2B5EF4-FFF2-40B4-BE49-F238E27FC236}">
                <a16:creationId xmlns:a16="http://schemas.microsoft.com/office/drawing/2014/main" id="{9AC9DC91-7C06-42B5-8A6A-C8B4AAA77DB0}"/>
              </a:ext>
            </a:extLst>
          </p:cNvPr>
          <p:cNvSpPr txBox="1"/>
          <p:nvPr/>
        </p:nvSpPr>
        <p:spPr>
          <a:xfrm>
            <a:off x="966216" y="612648"/>
            <a:ext cx="10259568" cy="1200329"/>
          </a:xfrm>
          <a:prstGeom prst="rect">
            <a:avLst/>
          </a:prstGeom>
          <a:noFill/>
        </p:spPr>
        <p:txBody>
          <a:bodyPr wrap="square" rtlCol="0">
            <a:spAutoFit/>
          </a:bodyPr>
          <a:lstStyle/>
          <a:p>
            <a:pPr algn="just"/>
            <a:r>
              <a:rPr lang="en-GB" sz="2400" dirty="0">
                <a:solidFill>
                  <a:schemeClr val="bg1"/>
                </a:solidFill>
              </a:rPr>
              <a:t>This paper has a red signet showing that it had a companion morning issue (the </a:t>
            </a:r>
            <a:r>
              <a:rPr lang="en-GB" sz="2400" dirty="0" err="1">
                <a:solidFill>
                  <a:schemeClr val="bg1"/>
                </a:solidFill>
              </a:rPr>
              <a:t>Kuryr</a:t>
            </a:r>
            <a:r>
              <a:rPr lang="en-GB" sz="2400" dirty="0">
                <a:solidFill>
                  <a:schemeClr val="bg1"/>
                </a:solidFill>
              </a:rPr>
              <a:t>) and was thus exempt from tax. The signet has Czech wording (C K </a:t>
            </a:r>
            <a:r>
              <a:rPr lang="en-GB" sz="2400" dirty="0" err="1">
                <a:solidFill>
                  <a:schemeClr val="bg1"/>
                </a:solidFill>
              </a:rPr>
              <a:t>NOVIN</a:t>
            </a:r>
            <a:r>
              <a:rPr lang="en-GB" sz="2400" dirty="0">
                <a:solidFill>
                  <a:schemeClr val="bg1"/>
                </a:solidFill>
              </a:rPr>
              <a:t> </a:t>
            </a:r>
            <a:r>
              <a:rPr lang="en-GB" sz="2400" dirty="0" err="1">
                <a:solidFill>
                  <a:schemeClr val="bg1"/>
                </a:solidFill>
              </a:rPr>
              <a:t>KOLEK</a:t>
            </a:r>
            <a:r>
              <a:rPr lang="en-GB" sz="2400" dirty="0">
                <a:solidFill>
                  <a:schemeClr val="bg1"/>
                </a:solidFill>
              </a:rPr>
              <a:t>) as introduced in May 1898 for newspapers “printed in Bohemian”.</a:t>
            </a:r>
          </a:p>
        </p:txBody>
      </p:sp>
      <p:pic>
        <p:nvPicPr>
          <p:cNvPr id="5" name="38">
            <a:hlinkClick r:id="" action="ppaction://media"/>
            <a:extLst>
              <a:ext uri="{FF2B5EF4-FFF2-40B4-BE49-F238E27FC236}">
                <a16:creationId xmlns:a16="http://schemas.microsoft.com/office/drawing/2014/main" id="{8C514CE4-765B-40A6-9766-FDB2DBC0C3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6" name="Slide Number Placeholder 5">
            <a:extLst>
              <a:ext uri="{FF2B5EF4-FFF2-40B4-BE49-F238E27FC236}">
                <a16:creationId xmlns:a16="http://schemas.microsoft.com/office/drawing/2014/main" id="{474243D9-E39C-4B95-A61C-02DCE996CC09}"/>
              </a:ext>
            </a:extLst>
          </p:cNvPr>
          <p:cNvSpPr>
            <a:spLocks noGrp="1"/>
          </p:cNvSpPr>
          <p:nvPr>
            <p:ph type="sldNum" sz="quarter" idx="12"/>
          </p:nvPr>
        </p:nvSpPr>
        <p:spPr/>
        <p:txBody>
          <a:bodyPr/>
          <a:lstStyle/>
          <a:p>
            <a:fld id="{D71E97EF-C544-4581-8004-3F0058EE1CBB}" type="slidenum">
              <a:rPr lang="en-GB" smtClean="0"/>
              <a:t>38</a:t>
            </a:fld>
            <a:endParaRPr lang="en-GB"/>
          </a:p>
        </p:txBody>
      </p:sp>
    </p:spTree>
    <p:extLst>
      <p:ext uri="{BB962C8B-B14F-4D97-AF65-F5344CB8AC3E}">
        <p14:creationId xmlns:p14="http://schemas.microsoft.com/office/powerpoint/2010/main" val="1742351540"/>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8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1E00A3-ED90-4D10-9EDF-06B66A4EFCE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975807" y="739773"/>
            <a:ext cx="6780276" cy="5088636"/>
          </a:xfrm>
          <a:prstGeom prst="rect">
            <a:avLst/>
          </a:prstGeom>
        </p:spPr>
      </p:pic>
      <p:pic>
        <p:nvPicPr>
          <p:cNvPr id="6" name="Picture 5">
            <a:extLst>
              <a:ext uri="{FF2B5EF4-FFF2-40B4-BE49-F238E27FC236}">
                <a16:creationId xmlns:a16="http://schemas.microsoft.com/office/drawing/2014/main" id="{728AEAA1-F261-4550-AE7D-4FD80708D8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6083" y="2630952"/>
            <a:ext cx="1306278" cy="1306278"/>
          </a:xfrm>
          <a:prstGeom prst="rect">
            <a:avLst/>
          </a:prstGeom>
        </p:spPr>
      </p:pic>
      <p:pic>
        <p:nvPicPr>
          <p:cNvPr id="2" name="39">
            <a:hlinkClick r:id="" action="ppaction://media"/>
            <a:extLst>
              <a:ext uri="{FF2B5EF4-FFF2-40B4-BE49-F238E27FC236}">
                <a16:creationId xmlns:a16="http://schemas.microsoft.com/office/drawing/2014/main" id="{1D5E3B63-C25E-46C7-B008-7177938D21C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
        <p:nvSpPr>
          <p:cNvPr id="4" name="Slide Number Placeholder 3">
            <a:extLst>
              <a:ext uri="{FF2B5EF4-FFF2-40B4-BE49-F238E27FC236}">
                <a16:creationId xmlns:a16="http://schemas.microsoft.com/office/drawing/2014/main" id="{D9A728AB-64FA-4DFB-B315-8C51FB9CDE60}"/>
              </a:ext>
            </a:extLst>
          </p:cNvPr>
          <p:cNvSpPr>
            <a:spLocks noGrp="1"/>
          </p:cNvSpPr>
          <p:nvPr>
            <p:ph type="sldNum" sz="quarter" idx="12"/>
          </p:nvPr>
        </p:nvSpPr>
        <p:spPr/>
        <p:txBody>
          <a:bodyPr/>
          <a:lstStyle/>
          <a:p>
            <a:fld id="{BB081B04-2FF1-4E60-96DD-47EA4F076CC4}" type="slidenum">
              <a:rPr lang="en-GB" smtClean="0"/>
              <a:t>39</a:t>
            </a:fld>
            <a:endParaRPr lang="en-GB"/>
          </a:p>
        </p:txBody>
      </p:sp>
    </p:spTree>
    <p:extLst>
      <p:ext uri="{BB962C8B-B14F-4D97-AF65-F5344CB8AC3E}">
        <p14:creationId xmlns:p14="http://schemas.microsoft.com/office/powerpoint/2010/main" val="1292098540"/>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8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BBA0B3-0160-4981-B0B5-FC1C44E9C1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06000" y="1945154"/>
            <a:ext cx="1980000" cy="2967692"/>
          </a:xfrm>
          <a:prstGeom prst="rect">
            <a:avLst/>
          </a:prstGeom>
        </p:spPr>
      </p:pic>
      <p:pic>
        <p:nvPicPr>
          <p:cNvPr id="5" name="Picture 4">
            <a:extLst>
              <a:ext uri="{FF2B5EF4-FFF2-40B4-BE49-F238E27FC236}">
                <a16:creationId xmlns:a16="http://schemas.microsoft.com/office/drawing/2014/main" id="{0B8B09FA-526E-4C63-B352-DD7D42F2C93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5006" y="0"/>
            <a:ext cx="9280187" cy="6858000"/>
          </a:xfrm>
          <a:prstGeom prst="rect">
            <a:avLst/>
          </a:prstGeom>
        </p:spPr>
      </p:pic>
      <p:sp>
        <p:nvSpPr>
          <p:cNvPr id="6" name="TextBox 5">
            <a:extLst>
              <a:ext uri="{FF2B5EF4-FFF2-40B4-BE49-F238E27FC236}">
                <a16:creationId xmlns:a16="http://schemas.microsoft.com/office/drawing/2014/main" id="{F336907A-D090-4857-9FCE-F9861A621A88}"/>
              </a:ext>
            </a:extLst>
          </p:cNvPr>
          <p:cNvSpPr txBox="1"/>
          <p:nvPr/>
        </p:nvSpPr>
        <p:spPr>
          <a:xfrm>
            <a:off x="109414" y="1945154"/>
            <a:ext cx="1765592" cy="1569660"/>
          </a:xfrm>
          <a:prstGeom prst="rect">
            <a:avLst/>
          </a:prstGeom>
          <a:noFill/>
        </p:spPr>
        <p:txBody>
          <a:bodyPr wrap="square" rtlCol="0">
            <a:spAutoFit/>
          </a:bodyPr>
          <a:lstStyle/>
          <a:p>
            <a:r>
              <a:rPr lang="en-GB" sz="2400" dirty="0">
                <a:solidFill>
                  <a:schemeClr val="bg1"/>
                </a:solidFill>
              </a:rPr>
              <a:t>1996 block</a:t>
            </a:r>
          </a:p>
          <a:p>
            <a:pPr algn="ctr"/>
            <a:r>
              <a:rPr lang="en-GB" sz="2400" dirty="0">
                <a:solidFill>
                  <a:schemeClr val="bg1"/>
                </a:solidFill>
              </a:rPr>
              <a:t>issue for Austria’s</a:t>
            </a:r>
          </a:p>
          <a:p>
            <a:r>
              <a:rPr lang="en-GB" sz="2400" dirty="0">
                <a:solidFill>
                  <a:schemeClr val="bg1"/>
                </a:solidFill>
              </a:rPr>
              <a:t>millennium</a:t>
            </a:r>
          </a:p>
        </p:txBody>
      </p:sp>
      <p:pic>
        <p:nvPicPr>
          <p:cNvPr id="2" name="05">
            <a:hlinkClick r:id="" action="ppaction://media"/>
            <a:extLst>
              <a:ext uri="{FF2B5EF4-FFF2-40B4-BE49-F238E27FC236}">
                <a16:creationId xmlns:a16="http://schemas.microsoft.com/office/drawing/2014/main" id="{64D12589-0A8E-4091-A821-79CB9ED2A21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pic>
        <p:nvPicPr>
          <p:cNvPr id="4" name="04">
            <a:hlinkClick r:id="" action="ppaction://media"/>
            <a:extLst>
              <a:ext uri="{FF2B5EF4-FFF2-40B4-BE49-F238E27FC236}">
                <a16:creationId xmlns:a16="http://schemas.microsoft.com/office/drawing/2014/main" id="{EF667284-1844-4332-A037-64FBC54D6928}"/>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791200" y="3124200"/>
            <a:ext cx="609600" cy="609600"/>
          </a:xfrm>
          <a:prstGeom prst="rect">
            <a:avLst/>
          </a:prstGeom>
        </p:spPr>
      </p:pic>
      <p:sp>
        <p:nvSpPr>
          <p:cNvPr id="8" name="Slide Number Placeholder 7">
            <a:extLst>
              <a:ext uri="{FF2B5EF4-FFF2-40B4-BE49-F238E27FC236}">
                <a16:creationId xmlns:a16="http://schemas.microsoft.com/office/drawing/2014/main" id="{DFE8FED3-F266-4108-8102-1E2C70E3B721}"/>
              </a:ext>
            </a:extLst>
          </p:cNvPr>
          <p:cNvSpPr>
            <a:spLocks noGrp="1"/>
          </p:cNvSpPr>
          <p:nvPr>
            <p:ph type="sldNum" sz="quarter" idx="12"/>
          </p:nvPr>
        </p:nvSpPr>
        <p:spPr/>
        <p:txBody>
          <a:bodyPr/>
          <a:lstStyle/>
          <a:p>
            <a:fld id="{73B1E1C0-2C06-40D2-B9F6-CA6DE24FAB17}" type="slidenum">
              <a:rPr lang="en-GB" smtClean="0"/>
              <a:t>4</a:t>
            </a:fld>
            <a:endParaRPr lang="en-GB"/>
          </a:p>
        </p:txBody>
      </p:sp>
    </p:spTree>
    <p:extLst>
      <p:ext uri="{BB962C8B-B14F-4D97-AF65-F5344CB8AC3E}">
        <p14:creationId xmlns:p14="http://schemas.microsoft.com/office/powerpoint/2010/main" val="2882265757"/>
      </p:ext>
    </p:extLst>
  </p:cSld>
  <p:clrMapOvr>
    <a:masterClrMapping/>
  </p:clrMapOvr>
  <mc:AlternateContent xmlns:mc="http://schemas.openxmlformats.org/markup-compatibility/2006" xmlns:p14="http://schemas.microsoft.com/office/powerpoint/2010/main">
    <mc:Choice Requires="p14">
      <p:transition spd="slow" p14:dur="2000" advTm="90000"/>
    </mc:Choice>
    <mc:Fallback xmlns="">
      <p:transition spd="slow" advTm="9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4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audio>
              <p:cMediaNode vol="80000" showWhenStopped="0">
                <p:cTn id="8"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0BA79E-D445-4D0B-9169-5453556FD9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9610" y="0"/>
            <a:ext cx="4620165" cy="6858000"/>
          </a:xfrm>
          <a:prstGeom prst="rect">
            <a:avLst/>
          </a:prstGeom>
        </p:spPr>
      </p:pic>
      <p:sp>
        <p:nvSpPr>
          <p:cNvPr id="4" name="TextBox 3">
            <a:extLst>
              <a:ext uri="{FF2B5EF4-FFF2-40B4-BE49-F238E27FC236}">
                <a16:creationId xmlns:a16="http://schemas.microsoft.com/office/drawing/2014/main" id="{76047184-EBCD-49E6-9ADE-4AD5DC8241AC}"/>
              </a:ext>
            </a:extLst>
          </p:cNvPr>
          <p:cNvSpPr txBox="1"/>
          <p:nvPr/>
        </p:nvSpPr>
        <p:spPr>
          <a:xfrm>
            <a:off x="498020" y="1621856"/>
            <a:ext cx="5334889" cy="4154984"/>
          </a:xfrm>
          <a:prstGeom prst="rect">
            <a:avLst/>
          </a:prstGeom>
          <a:noFill/>
        </p:spPr>
        <p:txBody>
          <a:bodyPr wrap="square" rtlCol="0">
            <a:spAutoFit/>
          </a:bodyPr>
          <a:lstStyle/>
          <a:p>
            <a:r>
              <a:rPr lang="en-GB" sz="2400" dirty="0">
                <a:solidFill>
                  <a:schemeClr val="bg1"/>
                </a:solidFill>
              </a:rPr>
              <a:t>Austria moved to Gold Standard currency in the 1890s, and the new currency of “1 Krone of 100 heller” was introduced to the Postal Service on 1 January 1900.</a:t>
            </a:r>
          </a:p>
          <a:p>
            <a:endParaRPr lang="en-GB" sz="2400" dirty="0">
              <a:solidFill>
                <a:schemeClr val="bg1"/>
              </a:solidFill>
            </a:endParaRPr>
          </a:p>
          <a:p>
            <a:endParaRPr lang="en-GB" sz="2400" dirty="0">
              <a:solidFill>
                <a:schemeClr val="bg1"/>
              </a:solidFill>
            </a:endParaRPr>
          </a:p>
          <a:p>
            <a:r>
              <a:rPr lang="en-GB" sz="2400" dirty="0">
                <a:solidFill>
                  <a:schemeClr val="bg1"/>
                </a:solidFill>
              </a:rPr>
              <a:t>What to do about the newspaper tax?</a:t>
            </a:r>
          </a:p>
          <a:p>
            <a:endParaRPr lang="en-GB" sz="2400" dirty="0">
              <a:solidFill>
                <a:schemeClr val="bg1"/>
              </a:solidFill>
            </a:endParaRPr>
          </a:p>
          <a:p>
            <a:endParaRPr lang="en-GB" sz="2400" dirty="0">
              <a:solidFill>
                <a:schemeClr val="bg1"/>
              </a:solidFill>
            </a:endParaRPr>
          </a:p>
          <a:p>
            <a:r>
              <a:rPr lang="en-GB" sz="2400" dirty="0">
                <a:solidFill>
                  <a:schemeClr val="bg1"/>
                </a:solidFill>
              </a:rPr>
              <a:t>Boldly going where none had gone before, it was ABOLISHED! </a:t>
            </a:r>
          </a:p>
        </p:txBody>
      </p:sp>
      <p:sp>
        <p:nvSpPr>
          <p:cNvPr id="6" name="TextBox 5">
            <a:extLst>
              <a:ext uri="{FF2B5EF4-FFF2-40B4-BE49-F238E27FC236}">
                <a16:creationId xmlns:a16="http://schemas.microsoft.com/office/drawing/2014/main" id="{B481A7AD-9B97-4BBA-BAD3-FF4DB70C6525}"/>
              </a:ext>
            </a:extLst>
          </p:cNvPr>
          <p:cNvSpPr txBox="1"/>
          <p:nvPr/>
        </p:nvSpPr>
        <p:spPr>
          <a:xfrm>
            <a:off x="564856" y="394636"/>
            <a:ext cx="4478782" cy="954107"/>
          </a:xfrm>
          <a:prstGeom prst="rect">
            <a:avLst/>
          </a:prstGeom>
          <a:noFill/>
          <a:ln w="28575">
            <a:solidFill>
              <a:srgbClr val="FFFF00"/>
            </a:solidFill>
          </a:ln>
        </p:spPr>
        <p:txBody>
          <a:bodyPr wrap="square" rtlCol="0">
            <a:spAutoFit/>
          </a:bodyPr>
          <a:lstStyle/>
          <a:p>
            <a:r>
              <a:rPr lang="en-GB" sz="2800" dirty="0">
                <a:solidFill>
                  <a:schemeClr val="bg1"/>
                </a:solidFill>
              </a:rPr>
              <a:t>NEWSPAPER TAX WAS ABOLISHED  ON 1 Jan 1900</a:t>
            </a:r>
          </a:p>
        </p:txBody>
      </p:sp>
      <p:sp>
        <p:nvSpPr>
          <p:cNvPr id="2" name="Slide Number Placeholder 1">
            <a:extLst>
              <a:ext uri="{FF2B5EF4-FFF2-40B4-BE49-F238E27FC236}">
                <a16:creationId xmlns:a16="http://schemas.microsoft.com/office/drawing/2014/main" id="{249B4EC0-5710-43AD-9163-F9710B0EDA78}"/>
              </a:ext>
            </a:extLst>
          </p:cNvPr>
          <p:cNvSpPr>
            <a:spLocks noGrp="1"/>
          </p:cNvSpPr>
          <p:nvPr>
            <p:ph type="sldNum" sz="quarter" idx="12"/>
          </p:nvPr>
        </p:nvSpPr>
        <p:spPr/>
        <p:txBody>
          <a:bodyPr/>
          <a:lstStyle/>
          <a:p>
            <a:fld id="{BB081B04-2FF1-4E60-96DD-47EA4F076CC4}" type="slidenum">
              <a:rPr lang="en-GB" smtClean="0"/>
              <a:t>40</a:t>
            </a:fld>
            <a:endParaRPr lang="en-GB"/>
          </a:p>
        </p:txBody>
      </p:sp>
    </p:spTree>
    <p:extLst>
      <p:ext uri="{BB962C8B-B14F-4D97-AF65-F5344CB8AC3E}">
        <p14:creationId xmlns:p14="http://schemas.microsoft.com/office/powerpoint/2010/main" val="625685050"/>
      </p:ext>
    </p:extLst>
  </p:cSld>
  <p:clrMapOvr>
    <a:masterClrMapping/>
  </p:clrMapOvr>
  <mc:AlternateContent xmlns:mc="http://schemas.openxmlformats.org/markup-compatibility/2006">
    <mc:Choice xmlns:p14="http://schemas.microsoft.com/office/powerpoint/2010/main" Requires="p14">
      <p:transition spd="slow" p14:dur="2000" advClick="0" advTm="15000"/>
    </mc:Choice>
    <mc:Fallback>
      <p:transition spd="slow" advClick="0" advTm="15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848DE3-FC05-45AD-9565-004BFD7F55E7}"/>
              </a:ext>
            </a:extLst>
          </p:cNvPr>
          <p:cNvSpPr txBox="1"/>
          <p:nvPr/>
        </p:nvSpPr>
        <p:spPr>
          <a:xfrm>
            <a:off x="196947" y="393895"/>
            <a:ext cx="5899053" cy="4832092"/>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60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The 1899 Newspaper Post Issue</a:t>
            </a:r>
          </a:p>
          <a:p>
            <a:pPr marL="0" marR="0" lvl="0" indent="0" algn="l" defTabSz="914400" rtl="0" eaLnBrk="1" fontAlgn="auto" latinLnBrk="0" hangingPunct="1">
              <a:lnSpc>
                <a:spcPct val="100000"/>
              </a:lnSpc>
              <a:spcBef>
                <a:spcPts val="600"/>
              </a:spcBef>
              <a:spcAft>
                <a:spcPts val="180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With the introduction of the “1 Krone of 100 Heller” currency, new newspaper post stamps were issued on 20 December 1899.</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1901-1905: slanting varnish stripes: prevention of reuse.</a:t>
            </a:r>
            <a:endParaRPr lang="en-GB" sz="2400" dirty="0">
              <a:solidFill>
                <a:prstClr val="white"/>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Wrappers printed to private order have the stamp printed in a washed-out light green instead of blue.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014DA3E-DC3F-4648-809D-311069913B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607767"/>
            <a:ext cx="5660136" cy="5666232"/>
          </a:xfrm>
          <a:prstGeom prst="rect">
            <a:avLst/>
          </a:prstGeom>
        </p:spPr>
      </p:pic>
      <p:pic>
        <p:nvPicPr>
          <p:cNvPr id="3" name="41">
            <a:hlinkClick r:id="" action="ppaction://media"/>
            <a:extLst>
              <a:ext uri="{FF2B5EF4-FFF2-40B4-BE49-F238E27FC236}">
                <a16:creationId xmlns:a16="http://schemas.microsoft.com/office/drawing/2014/main" id="{9C1807B3-2154-487B-8759-C1A3AA28BA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5" name="Slide Number Placeholder 4">
            <a:extLst>
              <a:ext uri="{FF2B5EF4-FFF2-40B4-BE49-F238E27FC236}">
                <a16:creationId xmlns:a16="http://schemas.microsoft.com/office/drawing/2014/main" id="{8F6F6EFD-611E-4FDB-BBAB-DAB47A87FA98}"/>
              </a:ext>
            </a:extLst>
          </p:cNvPr>
          <p:cNvSpPr>
            <a:spLocks noGrp="1"/>
          </p:cNvSpPr>
          <p:nvPr>
            <p:ph type="sldNum" sz="quarter" idx="12"/>
          </p:nvPr>
        </p:nvSpPr>
        <p:spPr/>
        <p:txBody>
          <a:bodyPr/>
          <a:lstStyle/>
          <a:p>
            <a:fld id="{B6274ECA-B40B-4AA8-94F1-101443BDA3EF}" type="slidenum">
              <a:rPr lang="en-GB" smtClean="0"/>
              <a:t>41</a:t>
            </a:fld>
            <a:endParaRPr lang="en-GB"/>
          </a:p>
        </p:txBody>
      </p:sp>
    </p:spTree>
    <p:extLst>
      <p:ext uri="{BB962C8B-B14F-4D97-AF65-F5344CB8AC3E}">
        <p14:creationId xmlns:p14="http://schemas.microsoft.com/office/powerpoint/2010/main" val="3284314858"/>
      </p:ext>
    </p:extLst>
  </p:cSld>
  <p:clrMapOvr>
    <a:masterClrMapping/>
  </p:clrMapOvr>
  <mc:AlternateContent xmlns:mc="http://schemas.openxmlformats.org/markup-compatibility/2006" xmlns:p14="http://schemas.microsoft.com/office/powerpoint/2010/main">
    <mc:Choice Requires="p14">
      <p:transition spd="slow" p14:dur="2000" advClick="0" advTm="53000"/>
    </mc:Choice>
    <mc:Fallback xmlns="">
      <p:transition spd="slow" advClick="0" advTm="5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0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039712-BB98-4807-9F10-695F40659B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485806" y="1165218"/>
            <a:ext cx="3739896" cy="5409318"/>
          </a:xfrm>
          <a:prstGeom prst="rect">
            <a:avLst/>
          </a:prstGeom>
        </p:spPr>
      </p:pic>
      <p:sp>
        <p:nvSpPr>
          <p:cNvPr id="6" name="TextBox 5">
            <a:extLst>
              <a:ext uri="{FF2B5EF4-FFF2-40B4-BE49-F238E27FC236}">
                <a16:creationId xmlns:a16="http://schemas.microsoft.com/office/drawing/2014/main" id="{AAD7F6AE-0A7E-46D9-A202-FEF3CA610BCC}"/>
              </a:ext>
            </a:extLst>
          </p:cNvPr>
          <p:cNvSpPr txBox="1"/>
          <p:nvPr/>
        </p:nvSpPr>
        <p:spPr>
          <a:xfrm>
            <a:off x="2218944" y="420624"/>
            <a:ext cx="7754112" cy="461665"/>
          </a:xfrm>
          <a:prstGeom prst="rect">
            <a:avLst/>
          </a:prstGeom>
          <a:noFill/>
        </p:spPr>
        <p:txBody>
          <a:bodyPr wrap="square" rtlCol="0">
            <a:spAutoFit/>
          </a:bodyPr>
          <a:lstStyle/>
          <a:p>
            <a:r>
              <a:rPr lang="en-GB" sz="2400" dirty="0">
                <a:solidFill>
                  <a:schemeClr val="bg1"/>
                </a:solidFill>
              </a:rPr>
              <a:t>The Jugendstil 1908 issue, valid from mid-1908 to end 1916.</a:t>
            </a:r>
          </a:p>
        </p:txBody>
      </p:sp>
      <p:pic>
        <p:nvPicPr>
          <p:cNvPr id="4" name="Picture 3">
            <a:extLst>
              <a:ext uri="{FF2B5EF4-FFF2-40B4-BE49-F238E27FC236}">
                <a16:creationId xmlns:a16="http://schemas.microsoft.com/office/drawing/2014/main" id="{A33ED408-111B-4F46-BD07-053A57FF84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3489" y="1225737"/>
            <a:ext cx="4773168" cy="5288280"/>
          </a:xfrm>
          <a:prstGeom prst="rect">
            <a:avLst/>
          </a:prstGeom>
        </p:spPr>
      </p:pic>
      <p:pic>
        <p:nvPicPr>
          <p:cNvPr id="2" name="42">
            <a:hlinkClick r:id="" action="ppaction://media"/>
            <a:extLst>
              <a:ext uri="{FF2B5EF4-FFF2-40B4-BE49-F238E27FC236}">
                <a16:creationId xmlns:a16="http://schemas.microsoft.com/office/drawing/2014/main" id="{0FA9BA7E-56B4-46A0-AEE0-7DEAD4207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
        <p:nvSpPr>
          <p:cNvPr id="5" name="Slide Number Placeholder 4">
            <a:extLst>
              <a:ext uri="{FF2B5EF4-FFF2-40B4-BE49-F238E27FC236}">
                <a16:creationId xmlns:a16="http://schemas.microsoft.com/office/drawing/2014/main" id="{DADF5743-A5C6-45EC-A950-4D057A06ADF9}"/>
              </a:ext>
            </a:extLst>
          </p:cNvPr>
          <p:cNvSpPr>
            <a:spLocks noGrp="1"/>
          </p:cNvSpPr>
          <p:nvPr>
            <p:ph type="sldNum" sz="quarter" idx="12"/>
          </p:nvPr>
        </p:nvSpPr>
        <p:spPr/>
        <p:txBody>
          <a:bodyPr/>
          <a:lstStyle/>
          <a:p>
            <a:fld id="{BB081B04-2FF1-4E60-96DD-47EA4F076CC4}" type="slidenum">
              <a:rPr lang="en-GB" smtClean="0"/>
              <a:t>42</a:t>
            </a:fld>
            <a:endParaRPr lang="en-GB"/>
          </a:p>
        </p:txBody>
      </p:sp>
    </p:spTree>
    <p:extLst>
      <p:ext uri="{BB962C8B-B14F-4D97-AF65-F5344CB8AC3E}">
        <p14:creationId xmlns:p14="http://schemas.microsoft.com/office/powerpoint/2010/main" val="2733090987"/>
      </p:ext>
    </p:extLst>
  </p:cSld>
  <p:clrMapOvr>
    <a:masterClrMapping/>
  </p:clrMapOvr>
  <mc:AlternateContent xmlns:mc="http://schemas.openxmlformats.org/markup-compatibility/2006" xmlns:p14="http://schemas.microsoft.com/office/powerpoint/2010/main">
    <mc:Choice Requires="p14">
      <p:transition spd="slow" p14:dur="2000" advClick="0" advTm="40000"/>
    </mc:Choice>
    <mc:Fallback xmlns="">
      <p:transition spd="slow" advClick="0" advTm="4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6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CAE1BA-6747-4BDF-A591-A3FB1E4B3BA2}"/>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5481072" y="180882"/>
            <a:ext cx="5830570" cy="6318250"/>
          </a:xfrm>
          <a:prstGeom prst="rect">
            <a:avLst/>
          </a:prstGeom>
        </p:spPr>
      </p:pic>
      <p:sp>
        <p:nvSpPr>
          <p:cNvPr id="3" name="TextBox 2">
            <a:extLst>
              <a:ext uri="{FF2B5EF4-FFF2-40B4-BE49-F238E27FC236}">
                <a16:creationId xmlns:a16="http://schemas.microsoft.com/office/drawing/2014/main" id="{B6F91EC0-D2E6-488E-85CE-1896B5A225D1}"/>
              </a:ext>
            </a:extLst>
          </p:cNvPr>
          <p:cNvSpPr txBox="1"/>
          <p:nvPr/>
        </p:nvSpPr>
        <p:spPr>
          <a:xfrm>
            <a:off x="406951" y="575640"/>
            <a:ext cx="4752189" cy="3016210"/>
          </a:xfrm>
          <a:prstGeom prst="rect">
            <a:avLst/>
          </a:prstGeom>
          <a:noFill/>
        </p:spPr>
        <p:txBody>
          <a:bodyPr wrap="square" rtlCol="0">
            <a:spAutoFit/>
          </a:bodyPr>
          <a:lstStyle/>
          <a:p>
            <a:r>
              <a:rPr lang="en-GB" sz="2800" dirty="0">
                <a:solidFill>
                  <a:schemeClr val="bg1"/>
                </a:solidFill>
              </a:rPr>
              <a:t>1916 - new Kaiser, new designs</a:t>
            </a:r>
          </a:p>
          <a:p>
            <a:endParaRPr lang="en-GB" dirty="0">
              <a:solidFill>
                <a:schemeClr val="bg1"/>
              </a:solidFill>
            </a:endParaRPr>
          </a:p>
          <a:p>
            <a:pPr algn="just"/>
            <a:r>
              <a:rPr lang="en-GB" sz="2400" dirty="0">
                <a:solidFill>
                  <a:schemeClr val="bg1"/>
                </a:solidFill>
              </a:rPr>
              <a:t>Unusual coloured copy of the Postverordnungsblatt informing the Postal Staff of the introduction of a new design of Newspaper Post stamps - no change in the face values. </a:t>
            </a:r>
          </a:p>
        </p:txBody>
      </p:sp>
      <p:pic>
        <p:nvPicPr>
          <p:cNvPr id="5" name="Picture 4">
            <a:extLst>
              <a:ext uri="{FF2B5EF4-FFF2-40B4-BE49-F238E27FC236}">
                <a16:creationId xmlns:a16="http://schemas.microsoft.com/office/drawing/2014/main" id="{97D48A53-F7CB-4882-9D41-FBEC3BC7E7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7116" y="4212770"/>
            <a:ext cx="1878983" cy="1885267"/>
          </a:xfrm>
          <a:prstGeom prst="rect">
            <a:avLst/>
          </a:prstGeom>
        </p:spPr>
      </p:pic>
      <p:pic>
        <p:nvPicPr>
          <p:cNvPr id="7" name="Picture 6">
            <a:extLst>
              <a:ext uri="{FF2B5EF4-FFF2-40B4-BE49-F238E27FC236}">
                <a16:creationId xmlns:a16="http://schemas.microsoft.com/office/drawing/2014/main" id="{46A21271-3129-4614-8D5E-22C7043DB8E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84432" y="4998884"/>
            <a:ext cx="1099153" cy="1099153"/>
          </a:xfrm>
          <a:prstGeom prst="rect">
            <a:avLst/>
          </a:prstGeom>
        </p:spPr>
      </p:pic>
      <p:pic>
        <p:nvPicPr>
          <p:cNvPr id="4" name="43">
            <a:hlinkClick r:id="" action="ppaction://media"/>
            <a:extLst>
              <a:ext uri="{FF2B5EF4-FFF2-40B4-BE49-F238E27FC236}">
                <a16:creationId xmlns:a16="http://schemas.microsoft.com/office/drawing/2014/main" id="{E9EAA49E-B39C-476C-9DD9-BB160097B73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pic>
        <p:nvPicPr>
          <p:cNvPr id="8" name="43">
            <a:hlinkClick r:id="" action="ppaction://media"/>
            <a:extLst>
              <a:ext uri="{FF2B5EF4-FFF2-40B4-BE49-F238E27FC236}">
                <a16:creationId xmlns:a16="http://schemas.microsoft.com/office/drawing/2014/main" id="{40F058EA-21C9-42CE-A201-9D80E102C1E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791200" y="3124200"/>
            <a:ext cx="609600" cy="609600"/>
          </a:xfrm>
          <a:prstGeom prst="rect">
            <a:avLst/>
          </a:prstGeom>
        </p:spPr>
      </p:pic>
      <p:pic>
        <p:nvPicPr>
          <p:cNvPr id="9" name="43">
            <a:hlinkClick r:id="" action="ppaction://media"/>
            <a:extLst>
              <a:ext uri="{FF2B5EF4-FFF2-40B4-BE49-F238E27FC236}">
                <a16:creationId xmlns:a16="http://schemas.microsoft.com/office/drawing/2014/main" id="{CE532681-FB6A-4512-90E7-783364A78F7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791200" y="3124200"/>
            <a:ext cx="609600" cy="609600"/>
          </a:xfrm>
          <a:prstGeom prst="rect">
            <a:avLst/>
          </a:prstGeom>
        </p:spPr>
      </p:pic>
      <p:sp>
        <p:nvSpPr>
          <p:cNvPr id="6" name="Slide Number Placeholder 5">
            <a:extLst>
              <a:ext uri="{FF2B5EF4-FFF2-40B4-BE49-F238E27FC236}">
                <a16:creationId xmlns:a16="http://schemas.microsoft.com/office/drawing/2014/main" id="{BBBD2C68-FFD2-4674-9D77-E298B645360A}"/>
              </a:ext>
            </a:extLst>
          </p:cNvPr>
          <p:cNvSpPr>
            <a:spLocks noGrp="1"/>
          </p:cNvSpPr>
          <p:nvPr>
            <p:ph type="sldNum" sz="quarter" idx="12"/>
          </p:nvPr>
        </p:nvSpPr>
        <p:spPr/>
        <p:txBody>
          <a:bodyPr/>
          <a:lstStyle/>
          <a:p>
            <a:fld id="{BB081B04-2FF1-4E60-96DD-47EA4F076CC4}" type="slidenum">
              <a:rPr lang="en-GB" smtClean="0"/>
              <a:t>43</a:t>
            </a:fld>
            <a:endParaRPr lang="en-GB"/>
          </a:p>
        </p:txBody>
      </p:sp>
    </p:spTree>
    <p:extLst>
      <p:ext uri="{BB962C8B-B14F-4D97-AF65-F5344CB8AC3E}">
        <p14:creationId xmlns:p14="http://schemas.microsoft.com/office/powerpoint/2010/main" val="2901850320"/>
      </p:ext>
    </p:extLst>
  </p:cSld>
  <p:clrMapOvr>
    <a:masterClrMapping/>
  </p:clrMapOvr>
  <mc:AlternateContent xmlns:mc="http://schemas.openxmlformats.org/markup-compatibility/2006" xmlns:p14="http://schemas.microsoft.com/office/powerpoint/2010/main">
    <mc:Choice Requires="p14">
      <p:transition spd="slow" p14:dur="2000" advClick="0" advTm="58000"/>
    </mc:Choice>
    <mc:Fallback xmlns="">
      <p:transition spd="slow" advClick="0" advTm="5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52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audio>
              <p:cMediaNode vol="80000" showWhenStopped="0">
                <p:cTn id="8" fill="hold" display="0">
                  <p:stCondLst>
                    <p:cond delay="indefinite"/>
                  </p:stCondLst>
                  <p:endCondLst>
                    <p:cond evt="onStopAudio" delay="0">
                      <p:tgtEl>
                        <p:sldTgt/>
                      </p:tgtEl>
                    </p:cond>
                  </p:endCondLst>
                </p:cTn>
                <p:tgtEl>
                  <p:spTgt spid="8"/>
                </p:tgtEl>
              </p:cMediaNode>
            </p:audio>
            <p:audio>
              <p:cMediaNode vol="80000" showWhenStopped="0">
                <p:cTn id="9" fill="hold" display="0">
                  <p:stCondLst>
                    <p:cond delay="indefinite"/>
                  </p:stCondLst>
                  <p:endCondLst>
                    <p:cond evt="onStopAudio" delay="0">
                      <p:tgtEl>
                        <p:sldTgt/>
                      </p:tgtEl>
                    </p:cond>
                  </p:endCondLst>
                </p:cTn>
                <p:tgtEl>
                  <p:spTgt spid="9"/>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3D4F02-2971-4DAF-815E-AC1AFBE56A3B}"/>
              </a:ext>
            </a:extLst>
          </p:cNvPr>
          <p:cNvSpPr txBox="1"/>
          <p:nvPr/>
        </p:nvSpPr>
        <p:spPr>
          <a:xfrm>
            <a:off x="1344386" y="277586"/>
            <a:ext cx="9503229" cy="461665"/>
          </a:xfrm>
          <a:prstGeom prst="rect">
            <a:avLst/>
          </a:prstGeom>
          <a:noFill/>
        </p:spPr>
        <p:txBody>
          <a:bodyPr wrap="square" rtlCol="0">
            <a:spAutoFit/>
          </a:bodyPr>
          <a:lstStyle/>
          <a:p>
            <a:r>
              <a:rPr lang="en-GB" sz="2400" dirty="0">
                <a:solidFill>
                  <a:schemeClr val="bg1"/>
                </a:solidFill>
              </a:rPr>
              <a:t>The 1919 “Deutschösterreich” overprints (valid from 1.1919 to 31.10.1920)</a:t>
            </a:r>
          </a:p>
        </p:txBody>
      </p:sp>
      <p:pic>
        <p:nvPicPr>
          <p:cNvPr id="6" name="Picture 5">
            <a:extLst>
              <a:ext uri="{FF2B5EF4-FFF2-40B4-BE49-F238E27FC236}">
                <a16:creationId xmlns:a16="http://schemas.microsoft.com/office/drawing/2014/main" id="{809FB7ED-AC2C-4BEC-9175-7A9D13E843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6832" y="913856"/>
            <a:ext cx="6498336" cy="1584960"/>
          </a:xfrm>
          <a:prstGeom prst="rect">
            <a:avLst/>
          </a:prstGeom>
        </p:spPr>
      </p:pic>
      <p:sp>
        <p:nvSpPr>
          <p:cNvPr id="7" name="TextBox 6">
            <a:extLst>
              <a:ext uri="{FF2B5EF4-FFF2-40B4-BE49-F238E27FC236}">
                <a16:creationId xmlns:a16="http://schemas.microsoft.com/office/drawing/2014/main" id="{EFD79D6D-9177-48F9-B216-1B89B7D0371E}"/>
              </a:ext>
            </a:extLst>
          </p:cNvPr>
          <p:cNvSpPr txBox="1"/>
          <p:nvPr/>
        </p:nvSpPr>
        <p:spPr>
          <a:xfrm>
            <a:off x="970546" y="2748411"/>
            <a:ext cx="9877069" cy="1200329"/>
          </a:xfrm>
          <a:prstGeom prst="rect">
            <a:avLst/>
          </a:prstGeom>
          <a:noFill/>
        </p:spPr>
        <p:txBody>
          <a:bodyPr wrap="square" rtlCol="0">
            <a:spAutoFit/>
          </a:bodyPr>
          <a:lstStyle/>
          <a:p>
            <a:pPr algn="just"/>
            <a:r>
              <a:rPr lang="en-GB" sz="2400" dirty="0">
                <a:solidFill>
                  <a:schemeClr val="bg1"/>
                </a:solidFill>
              </a:rPr>
              <a:t>From December 1918 the five 1916 newspaper stamps were issued overprinted “Deutschösterreich” (“German-Austria”), to publicise the Austrian desire for German unity.</a:t>
            </a:r>
          </a:p>
        </p:txBody>
      </p:sp>
      <p:sp>
        <p:nvSpPr>
          <p:cNvPr id="8" name="TextBox 7">
            <a:extLst>
              <a:ext uri="{FF2B5EF4-FFF2-40B4-BE49-F238E27FC236}">
                <a16:creationId xmlns:a16="http://schemas.microsoft.com/office/drawing/2014/main" id="{BF26E280-0D18-4C0B-8C07-8B77FB985AC6}"/>
              </a:ext>
            </a:extLst>
          </p:cNvPr>
          <p:cNvSpPr txBox="1"/>
          <p:nvPr/>
        </p:nvSpPr>
        <p:spPr>
          <a:xfrm>
            <a:off x="988914" y="4511329"/>
            <a:ext cx="7231061" cy="1938992"/>
          </a:xfrm>
          <a:prstGeom prst="rect">
            <a:avLst/>
          </a:prstGeom>
          <a:noFill/>
        </p:spPr>
        <p:txBody>
          <a:bodyPr wrap="square" rtlCol="0">
            <a:spAutoFit/>
          </a:bodyPr>
          <a:lstStyle/>
          <a:p>
            <a:pPr algn="just"/>
            <a:r>
              <a:rPr lang="en-GB" sz="2400" dirty="0">
                <a:solidFill>
                  <a:schemeClr val="bg1"/>
                </a:solidFill>
              </a:rPr>
              <a:t>When the Deutschösterreich overprints were commissioned, trials were done to compare a horizontal and a diagonal overprint. The horizontal although easier to print was much less visible, so the diagonal was chosen. </a:t>
            </a:r>
          </a:p>
        </p:txBody>
      </p:sp>
      <p:pic>
        <p:nvPicPr>
          <p:cNvPr id="10" name="Picture 9">
            <a:extLst>
              <a:ext uri="{FF2B5EF4-FFF2-40B4-BE49-F238E27FC236}">
                <a16:creationId xmlns:a16="http://schemas.microsoft.com/office/drawing/2014/main" id="{2E8A6A87-E6DE-4F56-AF73-01001A6854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8182" y="4273106"/>
            <a:ext cx="1333972" cy="1764000"/>
          </a:xfrm>
          <a:prstGeom prst="rect">
            <a:avLst/>
          </a:prstGeom>
        </p:spPr>
      </p:pic>
      <p:pic>
        <p:nvPicPr>
          <p:cNvPr id="4" name="Picture 3">
            <a:extLst>
              <a:ext uri="{FF2B5EF4-FFF2-40B4-BE49-F238E27FC236}">
                <a16:creationId xmlns:a16="http://schemas.microsoft.com/office/drawing/2014/main" id="{5E77C201-B3B9-4F3C-898A-BFA55A3138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44006" y="4567666"/>
            <a:ext cx="666750" cy="666750"/>
          </a:xfrm>
          <a:prstGeom prst="rect">
            <a:avLst/>
          </a:prstGeom>
        </p:spPr>
      </p:pic>
      <p:pic>
        <p:nvPicPr>
          <p:cNvPr id="3" name="44">
            <a:hlinkClick r:id="" action="ppaction://media"/>
            <a:extLst>
              <a:ext uri="{FF2B5EF4-FFF2-40B4-BE49-F238E27FC236}">
                <a16:creationId xmlns:a16="http://schemas.microsoft.com/office/drawing/2014/main" id="{A413C4EC-5A91-4606-B656-F4060B96C09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
        <p:nvSpPr>
          <p:cNvPr id="5" name="Slide Number Placeholder 4">
            <a:extLst>
              <a:ext uri="{FF2B5EF4-FFF2-40B4-BE49-F238E27FC236}">
                <a16:creationId xmlns:a16="http://schemas.microsoft.com/office/drawing/2014/main" id="{F5F765A9-87A8-40FF-86ED-60C7BC56E535}"/>
              </a:ext>
            </a:extLst>
          </p:cNvPr>
          <p:cNvSpPr>
            <a:spLocks noGrp="1"/>
          </p:cNvSpPr>
          <p:nvPr>
            <p:ph type="sldNum" sz="quarter" idx="12"/>
          </p:nvPr>
        </p:nvSpPr>
        <p:spPr/>
        <p:txBody>
          <a:bodyPr/>
          <a:lstStyle/>
          <a:p>
            <a:fld id="{BB081B04-2FF1-4E60-96DD-47EA4F076CC4}" type="slidenum">
              <a:rPr lang="en-GB" smtClean="0"/>
              <a:t>44</a:t>
            </a:fld>
            <a:endParaRPr lang="en-GB"/>
          </a:p>
        </p:txBody>
      </p:sp>
    </p:spTree>
    <p:extLst>
      <p:ext uri="{BB962C8B-B14F-4D97-AF65-F5344CB8AC3E}">
        <p14:creationId xmlns:p14="http://schemas.microsoft.com/office/powerpoint/2010/main" val="3870172871"/>
      </p:ext>
    </p:extLst>
  </p:cSld>
  <p:clrMapOvr>
    <a:masterClrMapping/>
  </p:clrMapOvr>
  <mc:AlternateContent xmlns:mc="http://schemas.openxmlformats.org/markup-compatibility/2006" xmlns:p14="http://schemas.microsoft.com/office/powerpoint/2010/main">
    <mc:Choice Requires="p14">
      <p:transition spd="slow" p14:dur="2000" advClick="0" advTm="40000"/>
    </mc:Choice>
    <mc:Fallback xmlns="">
      <p:transition spd="slow" advClick="0" advTm="4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2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CD69E61-D01F-4D0A-9CE4-5B6BE5EA273B}"/>
              </a:ext>
            </a:extLst>
          </p:cNvPr>
          <p:cNvSpPr txBox="1"/>
          <p:nvPr/>
        </p:nvSpPr>
        <p:spPr>
          <a:xfrm>
            <a:off x="2969278" y="338324"/>
            <a:ext cx="6253445" cy="523220"/>
          </a:xfrm>
          <a:prstGeom prst="rect">
            <a:avLst/>
          </a:prstGeom>
          <a:noFill/>
        </p:spPr>
        <p:txBody>
          <a:bodyPr wrap="square" rtlCol="0">
            <a:spAutoFit/>
          </a:bodyPr>
          <a:lstStyle/>
          <a:p>
            <a:r>
              <a:rPr lang="en-GB" sz="2800" dirty="0">
                <a:solidFill>
                  <a:schemeClr val="bg1"/>
                </a:solidFill>
              </a:rPr>
              <a:t>Post-war inflation – a trap for the unwary</a:t>
            </a:r>
          </a:p>
        </p:txBody>
      </p:sp>
      <p:graphicFrame>
        <p:nvGraphicFramePr>
          <p:cNvPr id="8" name="Table 7">
            <a:extLst>
              <a:ext uri="{FF2B5EF4-FFF2-40B4-BE49-F238E27FC236}">
                <a16:creationId xmlns:a16="http://schemas.microsoft.com/office/drawing/2014/main" id="{2E2F1749-9194-42A7-9696-B50547F39D42}"/>
              </a:ext>
            </a:extLst>
          </p:cNvPr>
          <p:cNvGraphicFramePr>
            <a:graphicFrameLocks noGrp="1"/>
          </p:cNvGraphicFramePr>
          <p:nvPr>
            <p:extLst>
              <p:ext uri="{D42A27DB-BD31-4B8C-83A1-F6EECF244321}">
                <p14:modId xmlns:p14="http://schemas.microsoft.com/office/powerpoint/2010/main" val="93454493"/>
              </p:ext>
            </p:extLst>
          </p:nvPr>
        </p:nvGraphicFramePr>
        <p:xfrm>
          <a:off x="2806683" y="1239116"/>
          <a:ext cx="6578634" cy="4993242"/>
        </p:xfrm>
        <a:graphic>
          <a:graphicData uri="http://schemas.openxmlformats.org/drawingml/2006/table">
            <a:tbl>
              <a:tblPr>
                <a:tableStyleId>{5C22544A-7EE6-4342-B048-85BDC9FD1C3A}</a:tableStyleId>
              </a:tblPr>
              <a:tblGrid>
                <a:gridCol w="4450034">
                  <a:extLst>
                    <a:ext uri="{9D8B030D-6E8A-4147-A177-3AD203B41FA5}">
                      <a16:colId xmlns:a16="http://schemas.microsoft.com/office/drawing/2014/main" val="1267973726"/>
                    </a:ext>
                  </a:extLst>
                </a:gridCol>
                <a:gridCol w="2128600">
                  <a:extLst>
                    <a:ext uri="{9D8B030D-6E8A-4147-A177-3AD203B41FA5}">
                      <a16:colId xmlns:a16="http://schemas.microsoft.com/office/drawing/2014/main" val="1583662530"/>
                    </a:ext>
                  </a:extLst>
                </a:gridCol>
              </a:tblGrid>
              <a:tr h="408864">
                <a:tc>
                  <a:txBody>
                    <a:bodyPr/>
                    <a:lstStyle/>
                    <a:p>
                      <a:pPr marL="0" marR="0" algn="ctr">
                        <a:lnSpc>
                          <a:spcPts val="1200"/>
                        </a:lnSpc>
                        <a:spcBef>
                          <a:spcPts val="200"/>
                        </a:spcBef>
                        <a:spcAft>
                          <a:spcPts val="200"/>
                        </a:spcAft>
                      </a:pPr>
                      <a:endParaRPr lang="en-GB" sz="1800" dirty="0">
                        <a:effectLst/>
                        <a:latin typeface="Gautami" panose="020B0502040204020203" pitchFamily="34" charset="0"/>
                        <a:ea typeface="Times New Roman" panose="02020603050405020304" pitchFamily="18" charset="0"/>
                        <a:cs typeface="Times New Roman" panose="02020603050405020304" pitchFamily="18" charset="0"/>
                      </a:endParaRPr>
                    </a:p>
                  </a:txBody>
                  <a:tcPr marL="96520" marR="9652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lnSpc>
                          <a:spcPts val="1200"/>
                        </a:lnSpc>
                        <a:spcBef>
                          <a:spcPts val="200"/>
                        </a:spcBef>
                        <a:spcAft>
                          <a:spcPts val="200"/>
                        </a:spcAft>
                      </a:pPr>
                      <a:endParaRPr lang="en-GB" sz="1800" dirty="0">
                        <a:effectLst/>
                        <a:latin typeface="Gautami" panose="020B0502040204020203" pitchFamily="34" charset="0"/>
                        <a:ea typeface="Times New Roman" panose="02020603050405020304" pitchFamily="18" charset="0"/>
                        <a:cs typeface="Times New Roman" panose="02020603050405020304" pitchFamily="18" charset="0"/>
                      </a:endParaRPr>
                    </a:p>
                  </a:txBody>
                  <a:tcPr marL="96520" marR="9652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73856006"/>
                  </a:ext>
                </a:extLst>
              </a:tr>
              <a:tr h="408864">
                <a:tc>
                  <a:txBody>
                    <a:bodyPr/>
                    <a:lstStyle/>
                    <a:p>
                      <a:pPr marL="0" marR="0" algn="just">
                        <a:lnSpc>
                          <a:spcPts val="1200"/>
                        </a:lnSpc>
                        <a:spcBef>
                          <a:spcPts val="200"/>
                        </a:spcBef>
                        <a:spcAft>
                          <a:spcPts val="200"/>
                        </a:spcAft>
                      </a:pPr>
                      <a:r>
                        <a:rPr lang="en-GB" sz="1800" dirty="0">
                          <a:effectLst/>
                        </a:rPr>
                        <a:t>1</a:t>
                      </a:r>
                      <a:r>
                        <a:rPr lang="en-GB" sz="1800" baseline="30000" dirty="0">
                          <a:effectLst/>
                        </a:rPr>
                        <a:t>st</a:t>
                      </a:r>
                      <a:r>
                        <a:rPr lang="en-GB" sz="1800" dirty="0">
                          <a:effectLst/>
                        </a:rPr>
                        <a:t>: 12 Nov 1918 to 30 June 1920</a:t>
                      </a:r>
                      <a:endParaRPr lang="en-GB" sz="1800" dirty="0">
                        <a:effectLst/>
                        <a:latin typeface="Gautami" panose="020B0502040204020203" pitchFamily="34" charset="0"/>
                        <a:ea typeface="Times New Roman" panose="02020603050405020304" pitchFamily="18" charset="0"/>
                        <a:cs typeface="Times New Roman" panose="02020603050405020304" pitchFamily="18" charset="0"/>
                      </a:endParaRPr>
                    </a:p>
                  </a:txBody>
                  <a:tcPr marL="96520" marR="9652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just">
                        <a:lnSpc>
                          <a:spcPts val="1200"/>
                        </a:lnSpc>
                        <a:spcBef>
                          <a:spcPts val="200"/>
                        </a:spcBef>
                        <a:spcAft>
                          <a:spcPts val="200"/>
                        </a:spcAft>
                      </a:pPr>
                      <a:r>
                        <a:rPr lang="en-GB" sz="1800" dirty="0">
                          <a:effectLst/>
                        </a:rPr>
                        <a:t>2h, 2h, 2h</a:t>
                      </a:r>
                      <a:endParaRPr lang="en-GB" sz="1800" dirty="0">
                        <a:effectLst/>
                        <a:latin typeface="Gautami" panose="020B0502040204020203" pitchFamily="34" charset="0"/>
                        <a:ea typeface="Times New Roman" panose="02020603050405020304" pitchFamily="18" charset="0"/>
                        <a:cs typeface="Times New Roman" panose="02020603050405020304" pitchFamily="18" charset="0"/>
                      </a:endParaRPr>
                    </a:p>
                  </a:txBody>
                  <a:tcPr marL="96520" marR="9652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70175637"/>
                  </a:ext>
                </a:extLst>
              </a:tr>
              <a:tr h="408864">
                <a:tc>
                  <a:txBody>
                    <a:bodyPr/>
                    <a:lstStyle/>
                    <a:p>
                      <a:pPr marL="0" marR="0" algn="just">
                        <a:lnSpc>
                          <a:spcPts val="1200"/>
                        </a:lnSpc>
                        <a:spcBef>
                          <a:spcPts val="200"/>
                        </a:spcBef>
                        <a:spcAft>
                          <a:spcPts val="200"/>
                        </a:spcAft>
                      </a:pPr>
                      <a:r>
                        <a:rPr lang="en-GB" sz="1800" dirty="0">
                          <a:effectLst/>
                        </a:rPr>
                        <a:t>2</a:t>
                      </a:r>
                      <a:r>
                        <a:rPr lang="en-GB" sz="1800" baseline="30000" dirty="0">
                          <a:effectLst/>
                        </a:rPr>
                        <a:t>nd</a:t>
                      </a:r>
                      <a:r>
                        <a:rPr lang="en-GB" sz="1800" dirty="0">
                          <a:effectLst/>
                        </a:rPr>
                        <a:t>: 1 July 1920 to 31 Mar 1921</a:t>
                      </a:r>
                      <a:endParaRPr lang="en-GB" sz="1800" dirty="0">
                        <a:effectLst/>
                        <a:latin typeface="Gautami" panose="020B0502040204020203" pitchFamily="34" charset="0"/>
                        <a:ea typeface="Times New Roman" panose="02020603050405020304" pitchFamily="18" charset="0"/>
                        <a:cs typeface="Times New Roman" panose="02020603050405020304" pitchFamily="18" charset="0"/>
                      </a:endParaRPr>
                    </a:p>
                  </a:txBody>
                  <a:tcPr marL="96520" marR="9652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just">
                        <a:lnSpc>
                          <a:spcPts val="1200"/>
                        </a:lnSpc>
                        <a:spcBef>
                          <a:spcPts val="200"/>
                        </a:spcBef>
                        <a:spcAft>
                          <a:spcPts val="200"/>
                        </a:spcAft>
                      </a:pPr>
                      <a:r>
                        <a:rPr lang="en-GB" sz="1800">
                          <a:effectLst/>
                        </a:rPr>
                        <a:t>6h, 10h, 15h</a:t>
                      </a:r>
                      <a:endParaRPr lang="en-GB" sz="1800">
                        <a:effectLst/>
                        <a:latin typeface="Gautami" panose="020B0502040204020203" pitchFamily="34" charset="0"/>
                        <a:ea typeface="Times New Roman" panose="02020603050405020304" pitchFamily="18" charset="0"/>
                        <a:cs typeface="Times New Roman" panose="02020603050405020304" pitchFamily="18" charset="0"/>
                      </a:endParaRPr>
                    </a:p>
                  </a:txBody>
                  <a:tcPr marL="96520" marR="9652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65937766"/>
                  </a:ext>
                </a:extLst>
              </a:tr>
              <a:tr h="408864">
                <a:tc>
                  <a:txBody>
                    <a:bodyPr/>
                    <a:lstStyle/>
                    <a:p>
                      <a:pPr marL="0" marR="0" algn="just">
                        <a:lnSpc>
                          <a:spcPts val="1200"/>
                        </a:lnSpc>
                        <a:spcBef>
                          <a:spcPts val="200"/>
                        </a:spcBef>
                        <a:spcAft>
                          <a:spcPts val="200"/>
                        </a:spcAft>
                      </a:pPr>
                      <a:r>
                        <a:rPr lang="en-GB" sz="1800" dirty="0">
                          <a:effectLst/>
                        </a:rPr>
                        <a:t>3</a:t>
                      </a:r>
                      <a:r>
                        <a:rPr lang="en-GB" sz="1800" baseline="30000" dirty="0">
                          <a:effectLst/>
                        </a:rPr>
                        <a:t>rd</a:t>
                      </a:r>
                      <a:r>
                        <a:rPr lang="en-GB" sz="1800" dirty="0">
                          <a:effectLst/>
                        </a:rPr>
                        <a:t>: 1 April 1921 to 30 Sept 1921</a:t>
                      </a:r>
                      <a:endParaRPr lang="en-GB" sz="1800" dirty="0">
                        <a:effectLst/>
                        <a:latin typeface="Gautami" panose="020B0502040204020203" pitchFamily="34" charset="0"/>
                        <a:ea typeface="Times New Roman" panose="02020603050405020304" pitchFamily="18" charset="0"/>
                        <a:cs typeface="Times New Roman" panose="02020603050405020304" pitchFamily="18" charset="0"/>
                      </a:endParaRPr>
                    </a:p>
                  </a:txBody>
                  <a:tcPr marL="96520" marR="9652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just">
                        <a:lnSpc>
                          <a:spcPts val="1200"/>
                        </a:lnSpc>
                        <a:spcBef>
                          <a:spcPts val="200"/>
                        </a:spcBef>
                        <a:spcAft>
                          <a:spcPts val="200"/>
                        </a:spcAft>
                      </a:pPr>
                      <a:r>
                        <a:rPr lang="en-GB" sz="1800">
                          <a:effectLst/>
                        </a:rPr>
                        <a:t>9h, 15h, 30h</a:t>
                      </a:r>
                      <a:endParaRPr lang="en-GB" sz="1800">
                        <a:effectLst/>
                        <a:latin typeface="Gautami" panose="020B0502040204020203" pitchFamily="34" charset="0"/>
                        <a:ea typeface="Times New Roman" panose="02020603050405020304" pitchFamily="18" charset="0"/>
                        <a:cs typeface="Times New Roman" panose="02020603050405020304" pitchFamily="18" charset="0"/>
                      </a:endParaRPr>
                    </a:p>
                  </a:txBody>
                  <a:tcPr marL="96520" marR="9652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65431343"/>
                  </a:ext>
                </a:extLst>
              </a:tr>
              <a:tr h="408864">
                <a:tc>
                  <a:txBody>
                    <a:bodyPr/>
                    <a:lstStyle/>
                    <a:p>
                      <a:pPr marL="0" marR="0" algn="just">
                        <a:lnSpc>
                          <a:spcPts val="1200"/>
                        </a:lnSpc>
                        <a:spcBef>
                          <a:spcPts val="200"/>
                        </a:spcBef>
                        <a:spcAft>
                          <a:spcPts val="200"/>
                        </a:spcAft>
                      </a:pPr>
                      <a:r>
                        <a:rPr lang="en-GB" sz="1800" dirty="0">
                          <a:effectLst/>
                        </a:rPr>
                        <a:t>4</a:t>
                      </a:r>
                      <a:r>
                        <a:rPr lang="en-GB" sz="1800" baseline="30000" dirty="0">
                          <a:effectLst/>
                        </a:rPr>
                        <a:t>th</a:t>
                      </a:r>
                      <a:r>
                        <a:rPr lang="en-GB" sz="1800" dirty="0">
                          <a:effectLst/>
                        </a:rPr>
                        <a:t>: 1 Oct 1921 to 31 Dec 1921</a:t>
                      </a:r>
                      <a:endParaRPr lang="en-GB" sz="1800" dirty="0">
                        <a:effectLst/>
                        <a:latin typeface="Gautami" panose="020B0502040204020203" pitchFamily="34" charset="0"/>
                        <a:ea typeface="Times New Roman" panose="02020603050405020304" pitchFamily="18" charset="0"/>
                        <a:cs typeface="Times New Roman" panose="02020603050405020304" pitchFamily="18" charset="0"/>
                      </a:endParaRPr>
                    </a:p>
                  </a:txBody>
                  <a:tcPr marL="96520" marR="9652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just">
                        <a:lnSpc>
                          <a:spcPts val="1200"/>
                        </a:lnSpc>
                        <a:spcBef>
                          <a:spcPts val="200"/>
                        </a:spcBef>
                        <a:spcAft>
                          <a:spcPts val="200"/>
                        </a:spcAft>
                      </a:pPr>
                      <a:r>
                        <a:rPr lang="en-GB" sz="1800">
                          <a:effectLst/>
                        </a:rPr>
                        <a:t>18h, 30h, 60h</a:t>
                      </a:r>
                      <a:endParaRPr lang="en-GB" sz="1800">
                        <a:effectLst/>
                        <a:latin typeface="Gautami" panose="020B0502040204020203" pitchFamily="34" charset="0"/>
                        <a:ea typeface="Times New Roman" panose="02020603050405020304" pitchFamily="18" charset="0"/>
                        <a:cs typeface="Times New Roman" panose="02020603050405020304" pitchFamily="18" charset="0"/>
                      </a:endParaRPr>
                    </a:p>
                  </a:txBody>
                  <a:tcPr marL="96520" marR="9652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01002956"/>
                  </a:ext>
                </a:extLst>
              </a:tr>
              <a:tr h="408864">
                <a:tc>
                  <a:txBody>
                    <a:bodyPr/>
                    <a:lstStyle/>
                    <a:p>
                      <a:pPr marL="0" marR="0" algn="just">
                        <a:lnSpc>
                          <a:spcPts val="1200"/>
                        </a:lnSpc>
                        <a:spcBef>
                          <a:spcPts val="200"/>
                        </a:spcBef>
                        <a:spcAft>
                          <a:spcPts val="200"/>
                        </a:spcAft>
                      </a:pPr>
                      <a:r>
                        <a:rPr lang="en-GB" sz="1800">
                          <a:effectLst/>
                        </a:rPr>
                        <a:t>5</a:t>
                      </a:r>
                      <a:r>
                        <a:rPr lang="en-GB" sz="1800" baseline="30000">
                          <a:effectLst/>
                        </a:rPr>
                        <a:t>th</a:t>
                      </a:r>
                      <a:r>
                        <a:rPr lang="en-GB" sz="1800">
                          <a:effectLst/>
                        </a:rPr>
                        <a:t>: 1 Jan 1922 to 28 Feb 1922</a:t>
                      </a:r>
                      <a:endParaRPr lang="en-GB" sz="1800">
                        <a:effectLst/>
                        <a:latin typeface="Gautami" panose="020B0502040204020203" pitchFamily="34" charset="0"/>
                        <a:ea typeface="Times New Roman" panose="02020603050405020304" pitchFamily="18" charset="0"/>
                        <a:cs typeface="Times New Roman" panose="02020603050405020304" pitchFamily="18" charset="0"/>
                      </a:endParaRPr>
                    </a:p>
                  </a:txBody>
                  <a:tcPr marL="96520" marR="9652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just">
                        <a:lnSpc>
                          <a:spcPts val="1200"/>
                        </a:lnSpc>
                        <a:spcBef>
                          <a:spcPts val="200"/>
                        </a:spcBef>
                        <a:spcAft>
                          <a:spcPts val="200"/>
                        </a:spcAft>
                      </a:pPr>
                      <a:r>
                        <a:rPr lang="en-GB" sz="1800">
                          <a:effectLst/>
                        </a:rPr>
                        <a:t>45h, 75h, 150h</a:t>
                      </a:r>
                      <a:endParaRPr lang="en-GB" sz="1800">
                        <a:effectLst/>
                        <a:latin typeface="Gautami" panose="020B0502040204020203" pitchFamily="34" charset="0"/>
                        <a:ea typeface="Times New Roman" panose="02020603050405020304" pitchFamily="18" charset="0"/>
                        <a:cs typeface="Times New Roman" panose="02020603050405020304" pitchFamily="18" charset="0"/>
                      </a:endParaRPr>
                    </a:p>
                  </a:txBody>
                  <a:tcPr marL="96520" marR="9652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01485075"/>
                  </a:ext>
                </a:extLst>
              </a:tr>
              <a:tr h="2540058">
                <a:tc gridSpan="2">
                  <a:txBody>
                    <a:bodyPr/>
                    <a:lstStyle/>
                    <a:p>
                      <a:pPr marL="0" marR="0" algn="just">
                        <a:lnSpc>
                          <a:spcPct val="100000"/>
                        </a:lnSpc>
                        <a:spcBef>
                          <a:spcPts val="200"/>
                        </a:spcBef>
                        <a:spcAft>
                          <a:spcPts val="200"/>
                        </a:spcAft>
                      </a:pPr>
                      <a:r>
                        <a:rPr lang="en-GB" sz="1800" dirty="0">
                          <a:effectLst/>
                        </a:rPr>
                        <a:t>** From 1 July 1920 there were three basic inland newspaper rates: an up-to-35-gram newspaper posted flat; a heavier paper posted flat charged per 50 grams; and a heavier paper posted in a roll charged per 50 grams.</a:t>
                      </a:r>
                      <a:endParaRPr lang="en-GB" sz="1800" dirty="0">
                        <a:effectLst/>
                        <a:latin typeface="Gautami" panose="020B0502040204020203" pitchFamily="34" charset="0"/>
                        <a:ea typeface="Times New Roman" panose="02020603050405020304" pitchFamily="18" charset="0"/>
                        <a:cs typeface="Times New Roman" panose="02020603050405020304" pitchFamily="18" charset="0"/>
                      </a:endParaRPr>
                    </a:p>
                  </a:txBody>
                  <a:tcPr marL="92196" marR="92196" marT="46098" marB="46098"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207347086"/>
                  </a:ext>
                </a:extLst>
              </a:tr>
            </a:tbl>
          </a:graphicData>
        </a:graphic>
      </p:graphicFrame>
      <p:pic>
        <p:nvPicPr>
          <p:cNvPr id="2" name="45">
            <a:hlinkClick r:id="" action="ppaction://media"/>
            <a:extLst>
              <a:ext uri="{FF2B5EF4-FFF2-40B4-BE49-F238E27FC236}">
                <a16:creationId xmlns:a16="http://schemas.microsoft.com/office/drawing/2014/main" id="{9566FFA6-7BCC-4520-9243-2242593D5D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
        <p:nvSpPr>
          <p:cNvPr id="3" name="Slide Number Placeholder 2">
            <a:extLst>
              <a:ext uri="{FF2B5EF4-FFF2-40B4-BE49-F238E27FC236}">
                <a16:creationId xmlns:a16="http://schemas.microsoft.com/office/drawing/2014/main" id="{E2445797-1DEE-46BB-A544-DB98F63DDC28}"/>
              </a:ext>
            </a:extLst>
          </p:cNvPr>
          <p:cNvSpPr>
            <a:spLocks noGrp="1"/>
          </p:cNvSpPr>
          <p:nvPr>
            <p:ph type="sldNum" sz="quarter" idx="12"/>
          </p:nvPr>
        </p:nvSpPr>
        <p:spPr/>
        <p:txBody>
          <a:bodyPr/>
          <a:lstStyle/>
          <a:p>
            <a:fld id="{BB081B04-2FF1-4E60-96DD-47EA4F076CC4}" type="slidenum">
              <a:rPr lang="en-GB" smtClean="0"/>
              <a:t>45</a:t>
            </a:fld>
            <a:endParaRPr lang="en-GB"/>
          </a:p>
        </p:txBody>
      </p:sp>
    </p:spTree>
    <p:extLst>
      <p:ext uri="{BB962C8B-B14F-4D97-AF65-F5344CB8AC3E}">
        <p14:creationId xmlns:p14="http://schemas.microsoft.com/office/powerpoint/2010/main" val="4275899165"/>
      </p:ext>
    </p:extLst>
  </p:cSld>
  <p:clrMapOvr>
    <a:masterClrMapping/>
  </p:clrMapOvr>
  <mc:AlternateContent xmlns:mc="http://schemas.openxmlformats.org/markup-compatibility/2006" xmlns:p14="http://schemas.microsoft.com/office/powerpoint/2010/main">
    <mc:Choice Requires="p14">
      <p:transition spd="slow" p14:dur="2000" advClick="0" advTm="53000"/>
    </mc:Choice>
    <mc:Fallback xmlns="">
      <p:transition spd="slow" advClick="0" advTm="5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6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7C8569-3CF6-4A0E-964E-B0E99E11467B}"/>
              </a:ext>
            </a:extLst>
          </p:cNvPr>
          <p:cNvSpPr txBox="1"/>
          <p:nvPr/>
        </p:nvSpPr>
        <p:spPr>
          <a:xfrm>
            <a:off x="291193" y="448056"/>
            <a:ext cx="11609615" cy="461665"/>
          </a:xfrm>
          <a:prstGeom prst="rect">
            <a:avLst/>
          </a:prstGeom>
          <a:noFill/>
        </p:spPr>
        <p:txBody>
          <a:bodyPr wrap="square" rtlCol="0">
            <a:spAutoFit/>
          </a:bodyPr>
          <a:lstStyle/>
          <a:p>
            <a:pPr algn="ctr"/>
            <a:r>
              <a:rPr lang="en-GB" sz="2400" dirty="0">
                <a:solidFill>
                  <a:schemeClr val="bg1"/>
                </a:solidFill>
              </a:rPr>
              <a:t>The 1920 “Renner” issue and the 1922 “Dachauer” issue – both named after their designers.</a:t>
            </a:r>
          </a:p>
        </p:txBody>
      </p:sp>
      <p:sp>
        <p:nvSpPr>
          <p:cNvPr id="8" name="TextBox 7">
            <a:extLst>
              <a:ext uri="{FF2B5EF4-FFF2-40B4-BE49-F238E27FC236}">
                <a16:creationId xmlns:a16="http://schemas.microsoft.com/office/drawing/2014/main" id="{86B4ADE7-0885-409C-92AC-0ED2B6682468}"/>
              </a:ext>
            </a:extLst>
          </p:cNvPr>
          <p:cNvSpPr txBox="1"/>
          <p:nvPr/>
        </p:nvSpPr>
        <p:spPr>
          <a:xfrm>
            <a:off x="6830895" y="4287556"/>
            <a:ext cx="4023360" cy="1323439"/>
          </a:xfrm>
          <a:prstGeom prst="rect">
            <a:avLst/>
          </a:prstGeom>
          <a:noFill/>
          <a:ln w="57150">
            <a:solidFill>
              <a:srgbClr val="FFFF00"/>
            </a:solidFill>
          </a:ln>
        </p:spPr>
        <p:txBody>
          <a:bodyPr wrap="square" rtlCol="0">
            <a:spAutoFit/>
          </a:bodyPr>
          <a:lstStyle/>
          <a:p>
            <a:r>
              <a:rPr lang="en-GB" sz="2000" dirty="0">
                <a:solidFill>
                  <a:schemeClr val="bg1"/>
                </a:solidFill>
              </a:rPr>
              <a:t>From Wednesday 1 March 1922, newspaper postage stamps were withdrawn; payment had to be made in cash.</a:t>
            </a:r>
          </a:p>
        </p:txBody>
      </p:sp>
      <p:pic>
        <p:nvPicPr>
          <p:cNvPr id="2" name="Picture 1">
            <a:extLst>
              <a:ext uri="{FF2B5EF4-FFF2-40B4-BE49-F238E27FC236}">
                <a16:creationId xmlns:a16="http://schemas.microsoft.com/office/drawing/2014/main" id="{965A43E6-BD41-446F-BBA6-08BD8379086A}"/>
              </a:ext>
            </a:extLst>
          </p:cNvPr>
          <p:cNvPicPr>
            <a:picLocks noChangeAspect="1"/>
          </p:cNvPicPr>
          <p:nvPr/>
        </p:nvPicPr>
        <p:blipFill>
          <a:blip r:embed="rId5"/>
          <a:stretch>
            <a:fillRect/>
          </a:stretch>
        </p:blipFill>
        <p:spPr>
          <a:xfrm>
            <a:off x="978990" y="1363952"/>
            <a:ext cx="4642977" cy="4726605"/>
          </a:xfrm>
          <a:prstGeom prst="rect">
            <a:avLst/>
          </a:prstGeom>
        </p:spPr>
      </p:pic>
      <p:pic>
        <p:nvPicPr>
          <p:cNvPr id="7" name="Picture 6">
            <a:extLst>
              <a:ext uri="{FF2B5EF4-FFF2-40B4-BE49-F238E27FC236}">
                <a16:creationId xmlns:a16="http://schemas.microsoft.com/office/drawing/2014/main" id="{2BB512CF-8A3D-404B-B5A4-4E783910E33D}"/>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400800" y="1501744"/>
            <a:ext cx="4140738" cy="1927256"/>
          </a:xfrm>
          <a:prstGeom prst="rect">
            <a:avLst/>
          </a:prstGeom>
        </p:spPr>
      </p:pic>
      <p:pic>
        <p:nvPicPr>
          <p:cNvPr id="3" name="46">
            <a:hlinkClick r:id="" action="ppaction://media"/>
            <a:extLst>
              <a:ext uri="{FF2B5EF4-FFF2-40B4-BE49-F238E27FC236}">
                <a16:creationId xmlns:a16="http://schemas.microsoft.com/office/drawing/2014/main" id="{CFF997ED-2502-4083-A454-EE7112DC378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
        <p:nvSpPr>
          <p:cNvPr id="5" name="Slide Number Placeholder 4">
            <a:extLst>
              <a:ext uri="{FF2B5EF4-FFF2-40B4-BE49-F238E27FC236}">
                <a16:creationId xmlns:a16="http://schemas.microsoft.com/office/drawing/2014/main" id="{986EB18B-4F00-4C92-8346-50467201F43A}"/>
              </a:ext>
            </a:extLst>
          </p:cNvPr>
          <p:cNvSpPr>
            <a:spLocks noGrp="1"/>
          </p:cNvSpPr>
          <p:nvPr>
            <p:ph type="sldNum" sz="quarter" idx="12"/>
          </p:nvPr>
        </p:nvSpPr>
        <p:spPr/>
        <p:txBody>
          <a:bodyPr/>
          <a:lstStyle/>
          <a:p>
            <a:fld id="{BB081B04-2FF1-4E60-96DD-47EA4F076CC4}" type="slidenum">
              <a:rPr lang="en-GB" smtClean="0"/>
              <a:t>46</a:t>
            </a:fld>
            <a:endParaRPr lang="en-GB"/>
          </a:p>
        </p:txBody>
      </p:sp>
    </p:spTree>
    <p:extLst>
      <p:ext uri="{BB962C8B-B14F-4D97-AF65-F5344CB8AC3E}">
        <p14:creationId xmlns:p14="http://schemas.microsoft.com/office/powerpoint/2010/main" val="82907276"/>
      </p:ext>
    </p:extLst>
  </p:cSld>
  <p:clrMapOvr>
    <a:masterClrMapping/>
  </p:clrMapOvr>
  <mc:AlternateContent xmlns:mc="http://schemas.openxmlformats.org/markup-compatibility/2006">
    <mc:Choice xmlns:p14="http://schemas.microsoft.com/office/powerpoint/2010/main" Requires="p14">
      <p:transition spd="slow" p14:dur="2000" advClick="0" advTm="85000"/>
    </mc:Choice>
    <mc:Fallback>
      <p:transition spd="slow" advClick="0" advTm="8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383" fill="hold"/>
                                        <p:tgtEl>
                                          <p:spTgt spid="3"/>
                                        </p:tgtEl>
                                      </p:cBhvr>
                                    </p:cmd>
                                  </p:childTnLst>
                                </p:cTn>
                              </p:par>
                              <p:par>
                                <p:cTn id="7" presetID="10" presetClass="entr" presetSubtype="0" fill="hold" nodeType="withEffect">
                                  <p:stCondLst>
                                    <p:cond delay="550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2000"/>
                                        <p:tgtEl>
                                          <p:spTgt spid="7"/>
                                        </p:tgtEl>
                                      </p:cBhvr>
                                    </p:animEffect>
                                  </p:childTnLst>
                                </p:cTn>
                              </p:par>
                              <p:par>
                                <p:cTn id="10" presetID="1" presetClass="entr" presetSubtype="0" fill="hold" grpId="0" nodeType="withEffect">
                                  <p:stCondLst>
                                    <p:cond delay="59000"/>
                                  </p:stCondLst>
                                  <p:childTnLst>
                                    <p:set>
                                      <p:cBhvr>
                                        <p:cTn id="11" dur="1" fill="hold">
                                          <p:stCondLst>
                                            <p:cond delay="49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A62B51-CEB7-4675-86C9-2B4CE0C98EF8}"/>
              </a:ext>
            </a:extLst>
          </p:cNvPr>
          <p:cNvSpPr txBox="1"/>
          <p:nvPr/>
        </p:nvSpPr>
        <p:spPr>
          <a:xfrm>
            <a:off x="3570768" y="2644170"/>
            <a:ext cx="5050465" cy="1569660"/>
          </a:xfrm>
          <a:prstGeom prst="rect">
            <a:avLst/>
          </a:prstGeom>
          <a:noFill/>
        </p:spPr>
        <p:txBody>
          <a:bodyPr wrap="square" rtlCol="0">
            <a:spAutoFit/>
          </a:bodyPr>
          <a:lstStyle/>
          <a:p>
            <a:r>
              <a:rPr lang="en-GB" sz="9600" dirty="0">
                <a:solidFill>
                  <a:schemeClr val="bg1"/>
                </a:solidFill>
                <a:latin typeface="Fraktur" pitchFamily="2" charset="0"/>
              </a:rPr>
              <a:t>The end!</a:t>
            </a:r>
          </a:p>
        </p:txBody>
      </p:sp>
      <p:sp>
        <p:nvSpPr>
          <p:cNvPr id="3" name="Slide Number Placeholder 2">
            <a:extLst>
              <a:ext uri="{FF2B5EF4-FFF2-40B4-BE49-F238E27FC236}">
                <a16:creationId xmlns:a16="http://schemas.microsoft.com/office/drawing/2014/main" id="{830DA154-C5A7-44F7-85BE-176C2C466DE5}"/>
              </a:ext>
            </a:extLst>
          </p:cNvPr>
          <p:cNvSpPr>
            <a:spLocks noGrp="1"/>
          </p:cNvSpPr>
          <p:nvPr>
            <p:ph type="sldNum" sz="quarter" idx="12"/>
          </p:nvPr>
        </p:nvSpPr>
        <p:spPr/>
        <p:txBody>
          <a:bodyPr/>
          <a:lstStyle/>
          <a:p>
            <a:fld id="{73B1E1C0-2C06-40D2-B9F6-CA6DE24FAB17}" type="slidenum">
              <a:rPr lang="en-GB" smtClean="0"/>
              <a:t>47</a:t>
            </a:fld>
            <a:endParaRPr lang="en-GB"/>
          </a:p>
        </p:txBody>
      </p:sp>
    </p:spTree>
    <p:extLst>
      <p:ext uri="{BB962C8B-B14F-4D97-AF65-F5344CB8AC3E}">
        <p14:creationId xmlns:p14="http://schemas.microsoft.com/office/powerpoint/2010/main" val="411533526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70DE4E-527E-49B2-B526-30AE7A97D0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4000" y="203719"/>
            <a:ext cx="7884000" cy="6450562"/>
          </a:xfrm>
          <a:prstGeom prst="rect">
            <a:avLst/>
          </a:prstGeom>
        </p:spPr>
      </p:pic>
      <p:pic>
        <p:nvPicPr>
          <p:cNvPr id="3" name="Trinke-liebchen -20secs V2">
            <a:hlinkClick r:id="" action="ppaction://media"/>
            <a:extLst>
              <a:ext uri="{FF2B5EF4-FFF2-40B4-BE49-F238E27FC236}">
                <a16:creationId xmlns:a16="http://schemas.microsoft.com/office/drawing/2014/main" id="{53045F4E-D49E-441C-BFF3-21CF6F187559}"/>
              </a:ext>
            </a:extLst>
          </p:cNvPr>
          <p:cNvPicPr>
            <a:picLocks noChangeAspect="1"/>
          </p:cNvPicPr>
          <p:nvPr>
            <a:audioFile r:link="rId2"/>
            <p:extLst>
              <p:ext uri="{DAA4B4D4-6D71-4841-9C94-3DE7FCFB9230}">
                <p14:media xmlns:p14="http://schemas.microsoft.com/office/powerpoint/2010/main" r:embed="rId1">
                  <p14:fade out="19000"/>
                </p14:media>
              </p:ext>
            </p:extLst>
          </p:nvPr>
        </p:nvPicPr>
        <p:blipFill>
          <a:blip r:embed="rId6"/>
          <a:stretch>
            <a:fillRect/>
          </a:stretch>
        </p:blipFill>
        <p:spPr>
          <a:xfrm>
            <a:off x="19665" y="6265606"/>
            <a:ext cx="609600" cy="609600"/>
          </a:xfrm>
          <a:prstGeom prst="rect">
            <a:avLst/>
          </a:prstGeom>
        </p:spPr>
      </p:pic>
      <p:sp>
        <p:nvSpPr>
          <p:cNvPr id="2" name="Slide Number Placeholder 1">
            <a:extLst>
              <a:ext uri="{FF2B5EF4-FFF2-40B4-BE49-F238E27FC236}">
                <a16:creationId xmlns:a16="http://schemas.microsoft.com/office/drawing/2014/main" id="{F034277E-6FA3-49B9-8CFD-B1A470908486}"/>
              </a:ext>
            </a:extLst>
          </p:cNvPr>
          <p:cNvSpPr>
            <a:spLocks noGrp="1"/>
          </p:cNvSpPr>
          <p:nvPr>
            <p:ph type="sldNum" sz="quarter" idx="12"/>
          </p:nvPr>
        </p:nvSpPr>
        <p:spPr/>
        <p:txBody>
          <a:bodyPr/>
          <a:lstStyle/>
          <a:p>
            <a:fld id="{73B1E1C0-2C06-40D2-B9F6-CA6DE24FAB17}" type="slidenum">
              <a:rPr lang="en-GB" smtClean="0"/>
              <a:t>48</a:t>
            </a:fld>
            <a:endParaRPr lang="en-GB"/>
          </a:p>
        </p:txBody>
      </p:sp>
    </p:spTree>
    <p:extLst>
      <p:ext uri="{BB962C8B-B14F-4D97-AF65-F5344CB8AC3E}">
        <p14:creationId xmlns:p14="http://schemas.microsoft.com/office/powerpoint/2010/main" val="3563768915"/>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xit" presetSubtype="32" fill="hold" nodeType="withEffect">
                                  <p:stCondLst>
                                    <p:cond delay="2000"/>
                                  </p:stCondLst>
                                  <p:childTnLst>
                                    <p:anim calcmode="lin" valueType="num">
                                      <p:cBhvr>
                                        <p:cTn id="6" dur="20000"/>
                                        <p:tgtEl>
                                          <p:spTgt spid="5"/>
                                        </p:tgtEl>
                                        <p:attrNameLst>
                                          <p:attrName>ppt_w</p:attrName>
                                        </p:attrNameLst>
                                      </p:cBhvr>
                                      <p:tavLst>
                                        <p:tav tm="0">
                                          <p:val>
                                            <p:strVal val="ppt_w"/>
                                          </p:val>
                                        </p:tav>
                                        <p:tav tm="100000">
                                          <p:val>
                                            <p:fltVal val="0"/>
                                          </p:val>
                                        </p:tav>
                                      </p:tavLst>
                                    </p:anim>
                                    <p:anim calcmode="lin" valueType="num">
                                      <p:cBhvr>
                                        <p:cTn id="7" dur="20000"/>
                                        <p:tgtEl>
                                          <p:spTgt spid="5"/>
                                        </p:tgtEl>
                                        <p:attrNameLst>
                                          <p:attrName>ppt_h</p:attrName>
                                        </p:attrNameLst>
                                      </p:cBhvr>
                                      <p:tavLst>
                                        <p:tav tm="0">
                                          <p:val>
                                            <p:strVal val="ppt_h"/>
                                          </p:val>
                                        </p:tav>
                                        <p:tav tm="100000">
                                          <p:val>
                                            <p:fltVal val="0"/>
                                          </p:val>
                                        </p:tav>
                                      </p:tavLst>
                                    </p:anim>
                                    <p:set>
                                      <p:cBhvr>
                                        <p:cTn id="8" dur="1" fill="hold">
                                          <p:stCondLst>
                                            <p:cond delay="19999"/>
                                          </p:stCondLst>
                                        </p:cTn>
                                        <p:tgtEl>
                                          <p:spTgt spid="5"/>
                                        </p:tgtEl>
                                        <p:attrNameLst>
                                          <p:attrName>style.visibility</p:attrName>
                                        </p:attrNameLst>
                                      </p:cBhvr>
                                      <p:to>
                                        <p:strVal val="hidden"/>
                                      </p:to>
                                    </p:set>
                                  </p:childTnLst>
                                </p:cTn>
                              </p:par>
                              <p:par>
                                <p:cTn id="9" presetID="1" presetClass="mediacall" presetSubtype="0" fill="hold" nodeType="withEffect">
                                  <p:stCondLst>
                                    <p:cond delay="0"/>
                                  </p:stCondLst>
                                  <p:childTnLst>
                                    <p:cmd type="call" cmd="playFrom(0.0)">
                                      <p:cBhvr>
                                        <p:cTn id="10" dur="227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859167-1EE8-4C0E-9D4C-0F6421841F1C}"/>
              </a:ext>
            </a:extLst>
          </p:cNvPr>
          <p:cNvSpPr>
            <a:spLocks noGrp="1"/>
          </p:cNvSpPr>
          <p:nvPr>
            <p:ph type="sldNum" sz="quarter" idx="12"/>
          </p:nvPr>
        </p:nvSpPr>
        <p:spPr/>
        <p:txBody>
          <a:bodyPr/>
          <a:lstStyle/>
          <a:p>
            <a:fld id="{73B1E1C0-2C06-40D2-B9F6-CA6DE24FAB17}" type="slidenum">
              <a:rPr lang="en-GB" smtClean="0"/>
              <a:t>49</a:t>
            </a:fld>
            <a:endParaRPr lang="en-GB"/>
          </a:p>
        </p:txBody>
      </p:sp>
    </p:spTree>
    <p:extLst>
      <p:ext uri="{BB962C8B-B14F-4D97-AF65-F5344CB8AC3E}">
        <p14:creationId xmlns:p14="http://schemas.microsoft.com/office/powerpoint/2010/main" val="1801321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36907A-D090-4857-9FCE-F9861A621A88}"/>
              </a:ext>
            </a:extLst>
          </p:cNvPr>
          <p:cNvSpPr txBox="1"/>
          <p:nvPr/>
        </p:nvSpPr>
        <p:spPr>
          <a:xfrm>
            <a:off x="6871163" y="2163416"/>
            <a:ext cx="2605076" cy="2308324"/>
          </a:xfrm>
          <a:prstGeom prst="rect">
            <a:avLst/>
          </a:prstGeom>
          <a:noFill/>
        </p:spPr>
        <p:txBody>
          <a:bodyPr wrap="square" rtlCol="0">
            <a:spAutoFit/>
          </a:bodyPr>
          <a:lstStyle/>
          <a:p>
            <a:r>
              <a:rPr lang="en-GB" sz="2400" dirty="0">
                <a:solidFill>
                  <a:schemeClr val="bg1"/>
                </a:solidFill>
              </a:rPr>
              <a:t>Kaiserin Maria Theresia</a:t>
            </a:r>
          </a:p>
          <a:p>
            <a:r>
              <a:rPr lang="en-GB" sz="2400" dirty="0">
                <a:solidFill>
                  <a:schemeClr val="bg1"/>
                </a:solidFill>
              </a:rPr>
              <a:t>and her son</a:t>
            </a:r>
          </a:p>
          <a:p>
            <a:r>
              <a:rPr lang="en-GB" sz="2400" dirty="0">
                <a:solidFill>
                  <a:schemeClr val="bg1"/>
                </a:solidFill>
              </a:rPr>
              <a:t>Kaiser Joseph II.</a:t>
            </a:r>
          </a:p>
          <a:p>
            <a:endParaRPr lang="en-GB" sz="2400" dirty="0">
              <a:solidFill>
                <a:schemeClr val="bg1"/>
              </a:solidFill>
            </a:endParaRPr>
          </a:p>
          <a:p>
            <a:r>
              <a:rPr lang="en-GB" sz="2400" dirty="0">
                <a:solidFill>
                  <a:schemeClr val="bg1"/>
                </a:solidFill>
              </a:rPr>
              <a:t>She died in 1780. </a:t>
            </a:r>
          </a:p>
        </p:txBody>
      </p:sp>
      <p:pic>
        <p:nvPicPr>
          <p:cNvPr id="4" name="Picture 3">
            <a:extLst>
              <a:ext uri="{FF2B5EF4-FFF2-40B4-BE49-F238E27FC236}">
                <a16:creationId xmlns:a16="http://schemas.microsoft.com/office/drawing/2014/main" id="{4EB32140-A4D3-4A88-BDE1-86CDD66E30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426" y="611556"/>
            <a:ext cx="3979800" cy="5965061"/>
          </a:xfrm>
          <a:prstGeom prst="rect">
            <a:avLst/>
          </a:prstGeom>
        </p:spPr>
      </p:pic>
      <p:pic>
        <p:nvPicPr>
          <p:cNvPr id="2" name="05">
            <a:hlinkClick r:id="" action="ppaction://media"/>
            <a:extLst>
              <a:ext uri="{FF2B5EF4-FFF2-40B4-BE49-F238E27FC236}">
                <a16:creationId xmlns:a16="http://schemas.microsoft.com/office/drawing/2014/main" id="{5FFD53CB-A5DF-4854-B5A4-CFBEEF0E29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3" name="Slide Number Placeholder 2">
            <a:extLst>
              <a:ext uri="{FF2B5EF4-FFF2-40B4-BE49-F238E27FC236}">
                <a16:creationId xmlns:a16="http://schemas.microsoft.com/office/drawing/2014/main" id="{5744AB29-0470-4059-9023-782BA801CBF2}"/>
              </a:ext>
            </a:extLst>
          </p:cNvPr>
          <p:cNvSpPr>
            <a:spLocks noGrp="1"/>
          </p:cNvSpPr>
          <p:nvPr>
            <p:ph type="sldNum" sz="quarter" idx="12"/>
          </p:nvPr>
        </p:nvSpPr>
        <p:spPr/>
        <p:txBody>
          <a:bodyPr/>
          <a:lstStyle/>
          <a:p>
            <a:fld id="{73B1E1C0-2C06-40D2-B9F6-CA6DE24FAB17}" type="slidenum">
              <a:rPr lang="en-GB" smtClean="0"/>
              <a:t>5</a:t>
            </a:fld>
            <a:endParaRPr lang="en-GB"/>
          </a:p>
        </p:txBody>
      </p:sp>
    </p:spTree>
    <p:extLst>
      <p:ext uri="{BB962C8B-B14F-4D97-AF65-F5344CB8AC3E}">
        <p14:creationId xmlns:p14="http://schemas.microsoft.com/office/powerpoint/2010/main" val="3134924407"/>
      </p:ext>
    </p:extLst>
  </p:cSld>
  <p:clrMapOvr>
    <a:masterClrMapping/>
  </p:clrMapOvr>
  <mc:AlternateContent xmlns:mc="http://schemas.openxmlformats.org/markup-compatibility/2006" xmlns:p14="http://schemas.microsoft.com/office/powerpoint/2010/main">
    <mc:Choice Requires="p14">
      <p:transition spd="slow" p14:dur="2000" advTm="80000"/>
    </mc:Choice>
    <mc:Fallback xmlns="">
      <p:transition spd="slow" advTm="8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742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E563C8-CDFB-4547-A76B-D08E62EEEDF6}"/>
              </a:ext>
            </a:extLst>
          </p:cNvPr>
          <p:cNvSpPr txBox="1"/>
          <p:nvPr/>
        </p:nvSpPr>
        <p:spPr>
          <a:xfrm>
            <a:off x="3667125" y="4325914"/>
            <a:ext cx="4857750" cy="461665"/>
          </a:xfrm>
          <a:prstGeom prst="rect">
            <a:avLst/>
          </a:prstGeom>
          <a:noFill/>
        </p:spPr>
        <p:txBody>
          <a:bodyPr wrap="square" rtlCol="0">
            <a:spAutoFit/>
          </a:bodyPr>
          <a:lstStyle/>
          <a:p>
            <a:pPr algn="ctr"/>
            <a:r>
              <a:rPr lang="en-GB" sz="2400" b="1" dirty="0">
                <a:solidFill>
                  <a:schemeClr val="bg1"/>
                </a:solidFill>
              </a:rPr>
              <a:t>An Instruction on how to do it.</a:t>
            </a:r>
          </a:p>
        </p:txBody>
      </p:sp>
      <p:pic>
        <p:nvPicPr>
          <p:cNvPr id="9" name="Picture 8">
            <a:extLst>
              <a:ext uri="{FF2B5EF4-FFF2-40B4-BE49-F238E27FC236}">
                <a16:creationId xmlns:a16="http://schemas.microsoft.com/office/drawing/2014/main" id="{6DB39925-97DF-472E-A08B-A8048159E2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7908" y="361950"/>
            <a:ext cx="2996184" cy="1219200"/>
          </a:xfrm>
          <a:prstGeom prst="rect">
            <a:avLst/>
          </a:prstGeom>
        </p:spPr>
      </p:pic>
      <p:sp>
        <p:nvSpPr>
          <p:cNvPr id="3" name="Rectangle 2">
            <a:extLst>
              <a:ext uri="{FF2B5EF4-FFF2-40B4-BE49-F238E27FC236}">
                <a16:creationId xmlns:a16="http://schemas.microsoft.com/office/drawing/2014/main" id="{62CF7918-0E74-486A-A731-E7D5BDB98D5D}"/>
              </a:ext>
            </a:extLst>
          </p:cNvPr>
          <p:cNvSpPr/>
          <p:nvPr/>
        </p:nvSpPr>
        <p:spPr>
          <a:xfrm>
            <a:off x="3636801" y="1839045"/>
            <a:ext cx="4918398" cy="461665"/>
          </a:xfrm>
          <a:prstGeom prst="rect">
            <a:avLst/>
          </a:prstGeom>
        </p:spPr>
        <p:txBody>
          <a:bodyPr wrap="none">
            <a:spAutoFit/>
          </a:bodyPr>
          <a:lstStyle/>
          <a:p>
            <a:r>
              <a:rPr lang="en-GB" sz="2400" b="1" dirty="0">
                <a:solidFill>
                  <a:schemeClr val="bg1"/>
                </a:solidFill>
              </a:rPr>
              <a:t>This is the Austro-Hungarian Empire. </a:t>
            </a:r>
            <a:endParaRPr lang="en-GB" sz="2400" dirty="0"/>
          </a:p>
        </p:txBody>
      </p:sp>
      <p:sp>
        <p:nvSpPr>
          <p:cNvPr id="5" name="Rectangle 4">
            <a:extLst>
              <a:ext uri="{FF2B5EF4-FFF2-40B4-BE49-F238E27FC236}">
                <a16:creationId xmlns:a16="http://schemas.microsoft.com/office/drawing/2014/main" id="{C0965ED6-736F-4890-AF02-11DC3C5AD474}"/>
              </a:ext>
            </a:extLst>
          </p:cNvPr>
          <p:cNvSpPr/>
          <p:nvPr/>
        </p:nvSpPr>
        <p:spPr>
          <a:xfrm>
            <a:off x="4293808" y="2342968"/>
            <a:ext cx="3604385" cy="589072"/>
          </a:xfrm>
          <a:prstGeom prst="rect">
            <a:avLst/>
          </a:prstGeom>
        </p:spPr>
        <p:txBody>
          <a:bodyPr wrap="none">
            <a:spAutoFit/>
          </a:bodyPr>
          <a:lstStyle/>
          <a:p>
            <a:pPr algn="ctr">
              <a:lnSpc>
                <a:spcPct val="150000"/>
              </a:lnSpc>
            </a:pPr>
            <a:r>
              <a:rPr lang="en-GB" sz="2400" b="1" dirty="0">
                <a:solidFill>
                  <a:schemeClr val="bg1"/>
                </a:solidFill>
              </a:rPr>
              <a:t>So, everything is forbidden</a:t>
            </a:r>
            <a:endParaRPr lang="en-GB" sz="2400" dirty="0">
              <a:solidFill>
                <a:schemeClr val="bg1"/>
              </a:solidFill>
            </a:endParaRPr>
          </a:p>
        </p:txBody>
      </p:sp>
      <p:sp>
        <p:nvSpPr>
          <p:cNvPr id="6" name="Rectangle 5">
            <a:extLst>
              <a:ext uri="{FF2B5EF4-FFF2-40B4-BE49-F238E27FC236}">
                <a16:creationId xmlns:a16="http://schemas.microsoft.com/office/drawing/2014/main" id="{CE22CEEC-B246-44E9-892B-D007269E7A4B}"/>
              </a:ext>
            </a:extLst>
          </p:cNvPr>
          <p:cNvSpPr/>
          <p:nvPr/>
        </p:nvSpPr>
        <p:spPr>
          <a:xfrm>
            <a:off x="4569460" y="2973754"/>
            <a:ext cx="3053080" cy="589072"/>
          </a:xfrm>
          <a:prstGeom prst="rect">
            <a:avLst/>
          </a:prstGeom>
        </p:spPr>
        <p:txBody>
          <a:bodyPr wrap="none">
            <a:spAutoFit/>
          </a:bodyPr>
          <a:lstStyle/>
          <a:p>
            <a:pPr algn="ctr">
              <a:lnSpc>
                <a:spcPct val="150000"/>
              </a:lnSpc>
            </a:pPr>
            <a:r>
              <a:rPr lang="en-GB" sz="2400" b="1" dirty="0">
                <a:solidFill>
                  <a:schemeClr val="bg1"/>
                </a:solidFill>
              </a:rPr>
              <a:t>Unless it is permitted; </a:t>
            </a:r>
            <a:endParaRPr lang="en-GB" sz="2400" dirty="0">
              <a:solidFill>
                <a:schemeClr val="bg1"/>
              </a:solidFill>
            </a:endParaRPr>
          </a:p>
        </p:txBody>
      </p:sp>
      <p:sp>
        <p:nvSpPr>
          <p:cNvPr id="7" name="Rectangle 6">
            <a:extLst>
              <a:ext uri="{FF2B5EF4-FFF2-40B4-BE49-F238E27FC236}">
                <a16:creationId xmlns:a16="http://schemas.microsoft.com/office/drawing/2014/main" id="{D57D9A33-0382-44DF-8FC7-188250115974}"/>
              </a:ext>
            </a:extLst>
          </p:cNvPr>
          <p:cNvSpPr/>
          <p:nvPr/>
        </p:nvSpPr>
        <p:spPr>
          <a:xfrm>
            <a:off x="4293808" y="3695128"/>
            <a:ext cx="3630674" cy="461665"/>
          </a:xfrm>
          <a:prstGeom prst="rect">
            <a:avLst/>
          </a:prstGeom>
        </p:spPr>
        <p:txBody>
          <a:bodyPr wrap="none">
            <a:spAutoFit/>
          </a:bodyPr>
          <a:lstStyle/>
          <a:p>
            <a:pPr algn="ctr"/>
            <a:r>
              <a:rPr lang="en-GB" sz="2400" b="1" dirty="0">
                <a:solidFill>
                  <a:schemeClr val="bg1"/>
                </a:solidFill>
              </a:rPr>
              <a:t>In which case there will be </a:t>
            </a:r>
            <a:endParaRPr lang="en-GB" sz="2400" dirty="0">
              <a:solidFill>
                <a:schemeClr val="bg1"/>
              </a:solidFill>
            </a:endParaRPr>
          </a:p>
        </p:txBody>
      </p:sp>
      <p:sp>
        <p:nvSpPr>
          <p:cNvPr id="4" name="Slide Number Placeholder 3">
            <a:extLst>
              <a:ext uri="{FF2B5EF4-FFF2-40B4-BE49-F238E27FC236}">
                <a16:creationId xmlns:a16="http://schemas.microsoft.com/office/drawing/2014/main" id="{7E50C098-D43E-4E16-8511-9A46C8E360D0}"/>
              </a:ext>
            </a:extLst>
          </p:cNvPr>
          <p:cNvSpPr>
            <a:spLocks noGrp="1"/>
          </p:cNvSpPr>
          <p:nvPr>
            <p:ph type="sldNum" sz="quarter" idx="12"/>
          </p:nvPr>
        </p:nvSpPr>
        <p:spPr/>
        <p:txBody>
          <a:bodyPr/>
          <a:lstStyle/>
          <a:p>
            <a:fld id="{BB081B04-2FF1-4E60-96DD-47EA4F076CC4}" type="slidenum">
              <a:rPr lang="en-GB" smtClean="0"/>
              <a:t>6</a:t>
            </a:fld>
            <a:endParaRPr lang="en-GB"/>
          </a:p>
        </p:txBody>
      </p:sp>
    </p:spTree>
    <p:extLst>
      <p:ext uri="{BB962C8B-B14F-4D97-AF65-F5344CB8AC3E}">
        <p14:creationId xmlns:p14="http://schemas.microsoft.com/office/powerpoint/2010/main" val="2653846830"/>
      </p:ext>
    </p:extLst>
  </p:cSld>
  <p:clrMapOvr>
    <a:masterClrMapping/>
  </p:clrMapOvr>
  <mc:AlternateContent xmlns:mc="http://schemas.openxmlformats.org/markup-compatibility/2006" xmlns:p14="http://schemas.microsoft.com/office/powerpoint/2010/main">
    <mc:Choice Requires="p14">
      <p:transition p14:dur="10" advTm="10000"/>
    </mc:Choice>
    <mc:Fallback xmlns="">
      <p:transition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50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300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300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600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E563C8-CDFB-4547-A76B-D08E62EEEDF6}"/>
              </a:ext>
            </a:extLst>
          </p:cNvPr>
          <p:cNvSpPr txBox="1"/>
          <p:nvPr/>
        </p:nvSpPr>
        <p:spPr>
          <a:xfrm>
            <a:off x="3667125" y="1691681"/>
            <a:ext cx="4857750" cy="2735814"/>
          </a:xfrm>
          <a:prstGeom prst="rect">
            <a:avLst/>
          </a:prstGeom>
          <a:noFill/>
        </p:spPr>
        <p:txBody>
          <a:bodyPr wrap="square" rtlCol="0">
            <a:spAutoFit/>
          </a:bodyPr>
          <a:lstStyle/>
          <a:p>
            <a:pPr algn="ctr">
              <a:lnSpc>
                <a:spcPct val="150000"/>
              </a:lnSpc>
            </a:pPr>
            <a:r>
              <a:rPr lang="en-GB" dirty="0"/>
              <a:t> </a:t>
            </a:r>
            <a:r>
              <a:rPr lang="en-GB" sz="2400" dirty="0">
                <a:solidFill>
                  <a:schemeClr val="bg1"/>
                </a:solidFill>
              </a:rPr>
              <a:t>This is the Austro-Hungarian Empire. </a:t>
            </a:r>
          </a:p>
          <a:p>
            <a:pPr algn="ctr">
              <a:lnSpc>
                <a:spcPct val="150000"/>
              </a:lnSpc>
            </a:pPr>
            <a:r>
              <a:rPr lang="en-GB" sz="2400" dirty="0">
                <a:solidFill>
                  <a:schemeClr val="bg1"/>
                </a:solidFill>
              </a:rPr>
              <a:t>So, everything is forbidden. </a:t>
            </a:r>
          </a:p>
          <a:p>
            <a:pPr algn="ctr">
              <a:lnSpc>
                <a:spcPct val="150000"/>
              </a:lnSpc>
            </a:pPr>
            <a:r>
              <a:rPr lang="en-GB" sz="2400" dirty="0">
                <a:solidFill>
                  <a:schemeClr val="bg1"/>
                </a:solidFill>
              </a:rPr>
              <a:t>Unless it is permitted; </a:t>
            </a:r>
          </a:p>
          <a:p>
            <a:pPr algn="ctr">
              <a:lnSpc>
                <a:spcPct val="150000"/>
              </a:lnSpc>
            </a:pPr>
            <a:r>
              <a:rPr lang="en-GB" sz="2400" dirty="0">
                <a:solidFill>
                  <a:schemeClr val="bg1"/>
                </a:solidFill>
              </a:rPr>
              <a:t>In which case there will be </a:t>
            </a:r>
          </a:p>
          <a:p>
            <a:pPr algn="ctr">
              <a:lnSpc>
                <a:spcPct val="125000"/>
              </a:lnSpc>
            </a:pPr>
            <a:r>
              <a:rPr lang="en-GB" sz="2400" dirty="0">
                <a:solidFill>
                  <a:schemeClr val="bg1"/>
                </a:solidFill>
              </a:rPr>
              <a:t>An Instruction on how to do it.</a:t>
            </a:r>
          </a:p>
        </p:txBody>
      </p:sp>
      <p:pic>
        <p:nvPicPr>
          <p:cNvPr id="4" name="Picture 3">
            <a:extLst>
              <a:ext uri="{FF2B5EF4-FFF2-40B4-BE49-F238E27FC236}">
                <a16:creationId xmlns:a16="http://schemas.microsoft.com/office/drawing/2014/main" id="{8424A957-A93F-4E37-8A55-5575D781A4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605" y="650847"/>
            <a:ext cx="2520000" cy="3033555"/>
          </a:xfrm>
          <a:prstGeom prst="rect">
            <a:avLst/>
          </a:prstGeom>
        </p:spPr>
      </p:pic>
      <p:pic>
        <p:nvPicPr>
          <p:cNvPr id="6" name="Picture 5">
            <a:extLst>
              <a:ext uri="{FF2B5EF4-FFF2-40B4-BE49-F238E27FC236}">
                <a16:creationId xmlns:a16="http://schemas.microsoft.com/office/drawing/2014/main" id="{DB6EB20D-34B2-4975-BFDA-DCEBCDE99AA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9065133" y="650847"/>
            <a:ext cx="2520000" cy="3556834"/>
          </a:xfrm>
          <a:prstGeom prst="rect">
            <a:avLst/>
          </a:prstGeom>
        </p:spPr>
      </p:pic>
      <p:sp>
        <p:nvSpPr>
          <p:cNvPr id="7" name="TextBox 6">
            <a:extLst>
              <a:ext uri="{FF2B5EF4-FFF2-40B4-BE49-F238E27FC236}">
                <a16:creationId xmlns:a16="http://schemas.microsoft.com/office/drawing/2014/main" id="{FA271E4F-DFBD-4FB0-A172-EEB0C73D38C6}"/>
              </a:ext>
            </a:extLst>
          </p:cNvPr>
          <p:cNvSpPr txBox="1"/>
          <p:nvPr/>
        </p:nvSpPr>
        <p:spPr>
          <a:xfrm>
            <a:off x="810640" y="4827773"/>
            <a:ext cx="10570720" cy="1668277"/>
          </a:xfrm>
          <a:prstGeom prst="rect">
            <a:avLst/>
          </a:prstGeom>
          <a:noFill/>
        </p:spPr>
        <p:txBody>
          <a:bodyPr wrap="square" rtlCol="0">
            <a:spAutoFit/>
          </a:bodyPr>
          <a:lstStyle/>
          <a:p>
            <a:pPr algn="just">
              <a:lnSpc>
                <a:spcPct val="125000"/>
              </a:lnSpc>
            </a:pPr>
            <a:r>
              <a:rPr lang="en-GB" sz="2800" i="1" dirty="0">
                <a:solidFill>
                  <a:schemeClr val="bg1"/>
                </a:solidFill>
              </a:rPr>
              <a:t>On February 6, 1890, following agreement with the Royal Hungarian Ministry of Commerce and the Imperial German Post Office, a formal instruction was issued on how to pack a live owl to send by Parcel Post… </a:t>
            </a:r>
            <a:endParaRPr lang="en-GB" sz="2800" dirty="0">
              <a:solidFill>
                <a:schemeClr val="bg1"/>
              </a:solidFill>
            </a:endParaRPr>
          </a:p>
        </p:txBody>
      </p:sp>
      <p:pic>
        <p:nvPicPr>
          <p:cNvPr id="9" name="Picture 8">
            <a:extLst>
              <a:ext uri="{FF2B5EF4-FFF2-40B4-BE49-F238E27FC236}">
                <a16:creationId xmlns:a16="http://schemas.microsoft.com/office/drawing/2014/main" id="{6DB39925-97DF-472E-A08B-A8048159E2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7908" y="361950"/>
            <a:ext cx="2996184" cy="1219200"/>
          </a:xfrm>
          <a:prstGeom prst="rect">
            <a:avLst/>
          </a:prstGeom>
        </p:spPr>
      </p:pic>
      <p:pic>
        <p:nvPicPr>
          <p:cNvPr id="3" name="07">
            <a:hlinkClick r:id="" action="ppaction://media"/>
            <a:extLst>
              <a:ext uri="{FF2B5EF4-FFF2-40B4-BE49-F238E27FC236}">
                <a16:creationId xmlns:a16="http://schemas.microsoft.com/office/drawing/2014/main" id="{14435E64-487E-46A0-8689-EBFF117309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
        <p:nvSpPr>
          <p:cNvPr id="5" name="Slide Number Placeholder 4">
            <a:extLst>
              <a:ext uri="{FF2B5EF4-FFF2-40B4-BE49-F238E27FC236}">
                <a16:creationId xmlns:a16="http://schemas.microsoft.com/office/drawing/2014/main" id="{45D71BC0-D328-45FB-A11E-ED5479814EA2}"/>
              </a:ext>
            </a:extLst>
          </p:cNvPr>
          <p:cNvSpPr>
            <a:spLocks noGrp="1"/>
          </p:cNvSpPr>
          <p:nvPr>
            <p:ph type="sldNum" sz="quarter" idx="12"/>
          </p:nvPr>
        </p:nvSpPr>
        <p:spPr/>
        <p:txBody>
          <a:bodyPr/>
          <a:lstStyle/>
          <a:p>
            <a:fld id="{BB081B04-2FF1-4E60-96DD-47EA4F076CC4}" type="slidenum">
              <a:rPr lang="en-GB" smtClean="0"/>
              <a:t>7</a:t>
            </a:fld>
            <a:endParaRPr lang="en-GB"/>
          </a:p>
        </p:txBody>
      </p:sp>
    </p:spTree>
    <p:extLst>
      <p:ext uri="{BB962C8B-B14F-4D97-AF65-F5344CB8AC3E}">
        <p14:creationId xmlns:p14="http://schemas.microsoft.com/office/powerpoint/2010/main" val="188743743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7AE334-A9D8-4CA7-990A-93388059FDE4}"/>
              </a:ext>
            </a:extLst>
          </p:cNvPr>
          <p:cNvSpPr/>
          <p:nvPr/>
        </p:nvSpPr>
        <p:spPr>
          <a:xfrm>
            <a:off x="2240939" y="374732"/>
            <a:ext cx="7710122" cy="707886"/>
          </a:xfrm>
          <a:prstGeom prst="rect">
            <a:avLst/>
          </a:prstGeom>
        </p:spPr>
        <p:txBody>
          <a:bodyPr wrap="square">
            <a:spAutoFit/>
          </a:bodyPr>
          <a:lstStyle/>
          <a:p>
            <a:pPr algn="just"/>
            <a:r>
              <a:rPr lang="en-GB" sz="2000" dirty="0">
                <a:solidFill>
                  <a:schemeClr val="bg1"/>
                </a:solidFill>
                <a:latin typeface="Calibri" panose="020F0502020204030204" pitchFamily="34" charset="0"/>
                <a:ea typeface="Times New Roman" panose="02020603050405020304" pitchFamily="18" charset="0"/>
                <a:cs typeface="Calibri" panose="020F0502020204030204" pitchFamily="34" charset="0"/>
              </a:rPr>
              <a:t>On 6 May 1789 Emperor Josef issued an Imperial Decree stating that newspapers and news-sheets would from 1 July 1789 be liable to a tax. </a:t>
            </a:r>
            <a:endParaRPr lang="en-GB" sz="2000" dirty="0">
              <a:solidFill>
                <a:schemeClr val="bg1"/>
              </a:solidFill>
            </a:endParaRPr>
          </a:p>
        </p:txBody>
      </p:sp>
      <p:graphicFrame>
        <p:nvGraphicFramePr>
          <p:cNvPr id="3" name="Table 2">
            <a:extLst>
              <a:ext uri="{FF2B5EF4-FFF2-40B4-BE49-F238E27FC236}">
                <a16:creationId xmlns:a16="http://schemas.microsoft.com/office/drawing/2014/main" id="{459EA32C-1CF1-464B-8BFF-D201F2F228DA}"/>
              </a:ext>
            </a:extLst>
          </p:cNvPr>
          <p:cNvGraphicFramePr>
            <a:graphicFrameLocks noGrp="1"/>
          </p:cNvGraphicFramePr>
          <p:nvPr>
            <p:extLst>
              <p:ext uri="{D42A27DB-BD31-4B8C-83A1-F6EECF244321}">
                <p14:modId xmlns:p14="http://schemas.microsoft.com/office/powerpoint/2010/main" val="2321029308"/>
              </p:ext>
            </p:extLst>
          </p:nvPr>
        </p:nvGraphicFramePr>
        <p:xfrm>
          <a:off x="853462" y="4660106"/>
          <a:ext cx="9611337" cy="304800"/>
        </p:xfrm>
        <a:graphic>
          <a:graphicData uri="http://schemas.openxmlformats.org/drawingml/2006/table">
            <a:tbl>
              <a:tblPr firstRow="1" firstCol="1" bandRow="1"/>
              <a:tblGrid>
                <a:gridCol w="3203779">
                  <a:extLst>
                    <a:ext uri="{9D8B030D-6E8A-4147-A177-3AD203B41FA5}">
                      <a16:colId xmlns:a16="http://schemas.microsoft.com/office/drawing/2014/main" val="3161828790"/>
                    </a:ext>
                  </a:extLst>
                </a:gridCol>
                <a:gridCol w="3203779">
                  <a:extLst>
                    <a:ext uri="{9D8B030D-6E8A-4147-A177-3AD203B41FA5}">
                      <a16:colId xmlns:a16="http://schemas.microsoft.com/office/drawing/2014/main" val="1823285126"/>
                    </a:ext>
                  </a:extLst>
                </a:gridCol>
                <a:gridCol w="3203779">
                  <a:extLst>
                    <a:ext uri="{9D8B030D-6E8A-4147-A177-3AD203B41FA5}">
                      <a16:colId xmlns:a16="http://schemas.microsoft.com/office/drawing/2014/main" val="2243524012"/>
                    </a:ext>
                  </a:extLst>
                </a:gridCol>
              </a:tblGrid>
              <a:tr h="0">
                <a:tc>
                  <a:txBody>
                    <a:bodyPr/>
                    <a:lstStyle/>
                    <a:p>
                      <a:pPr algn="ctr">
                        <a:spcAft>
                          <a:spcPts val="0"/>
                        </a:spcAft>
                      </a:pPr>
                      <a:r>
                        <a:rPr lang="en-GB" sz="2000" dirty="0">
                          <a:solidFill>
                            <a:schemeClr val="bg1"/>
                          </a:solidFill>
                          <a:effectLst/>
                          <a:latin typeface="+mn-lt"/>
                          <a:ea typeface="Calibri" panose="020F0502020204030204" pitchFamily="34" charset="0"/>
                        </a:rPr>
                        <a:t>22 December 1789</a:t>
                      </a:r>
                      <a:endParaRPr lang="en-GB" sz="2000" dirty="0">
                        <a:solidFill>
                          <a:schemeClr val="bg1"/>
                        </a:solidFill>
                        <a:effectLst/>
                        <a:latin typeface="+mn-lt"/>
                        <a:ea typeface="Times New Roman" panose="02020603050405020304" pitchFamily="18" charset="0"/>
                      </a:endParaRPr>
                    </a:p>
                  </a:txBody>
                  <a:tcPr marL="68580" marR="68580" marT="0"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spcAft>
                          <a:spcPts val="0"/>
                        </a:spcAft>
                      </a:pPr>
                      <a:r>
                        <a:rPr lang="en-GB" sz="2000" dirty="0">
                          <a:solidFill>
                            <a:schemeClr val="bg1"/>
                          </a:solidFill>
                          <a:effectLst/>
                          <a:latin typeface="+mn-lt"/>
                          <a:ea typeface="Calibri" panose="020F0502020204030204" pitchFamily="34" charset="0"/>
                        </a:rPr>
                        <a:t>17 April 1790</a:t>
                      </a:r>
                      <a:endParaRPr lang="en-GB" sz="2000" dirty="0">
                        <a:solidFill>
                          <a:schemeClr val="bg1"/>
                        </a:solidFill>
                        <a:effectLst/>
                        <a:latin typeface="+mn-lt"/>
                        <a:ea typeface="Times New Roman" panose="02020603050405020304" pitchFamily="18" charset="0"/>
                      </a:endParaRPr>
                    </a:p>
                  </a:txBody>
                  <a:tcPr marL="68580" marR="68580" marT="0"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spcAft>
                          <a:spcPts val="0"/>
                        </a:spcAft>
                      </a:pPr>
                      <a:r>
                        <a:rPr lang="en-GB" sz="2000" dirty="0">
                          <a:solidFill>
                            <a:schemeClr val="bg1"/>
                          </a:solidFill>
                          <a:effectLst/>
                          <a:latin typeface="+mn-lt"/>
                          <a:ea typeface="Calibri" panose="020F0502020204030204" pitchFamily="34" charset="0"/>
                        </a:rPr>
                        <a:t>13 April 1790</a:t>
                      </a:r>
                      <a:endParaRPr lang="en-GB" sz="2000" dirty="0">
                        <a:solidFill>
                          <a:schemeClr val="bg1"/>
                        </a:solidFill>
                        <a:effectLst/>
                        <a:latin typeface="+mn-lt"/>
                        <a:ea typeface="Times New Roman" panose="02020603050405020304" pitchFamily="18" charset="0"/>
                      </a:endParaRPr>
                    </a:p>
                  </a:txBody>
                  <a:tcPr marL="68580" marR="68580" marT="0"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284368082"/>
                  </a:ext>
                </a:extLst>
              </a:tr>
            </a:tbl>
          </a:graphicData>
        </a:graphic>
      </p:graphicFrame>
      <p:pic>
        <p:nvPicPr>
          <p:cNvPr id="2051" name="Picture 15">
            <a:extLst>
              <a:ext uri="{FF2B5EF4-FFF2-40B4-BE49-F238E27FC236}">
                <a16:creationId xmlns:a16="http://schemas.microsoft.com/office/drawing/2014/main" id="{68808996-9034-4C0E-89B4-F4ECBDAA11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108" y="2609682"/>
            <a:ext cx="2541097" cy="170616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10">
            <a:extLst>
              <a:ext uri="{FF2B5EF4-FFF2-40B4-BE49-F238E27FC236}">
                <a16:creationId xmlns:a16="http://schemas.microsoft.com/office/drawing/2014/main" id="{8165F22E-7CF9-45B4-B30A-9CF163F212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1811" y="2575917"/>
            <a:ext cx="2505557" cy="1706165"/>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2">
            <a:extLst>
              <a:ext uri="{FF2B5EF4-FFF2-40B4-BE49-F238E27FC236}">
                <a16:creationId xmlns:a16="http://schemas.microsoft.com/office/drawing/2014/main" id="{B9F7A455-B2ED-4A9F-B6D9-52BE0FB7EE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9416" y="2197893"/>
            <a:ext cx="2264020" cy="21179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29E1C31-DE6F-480E-8315-9B7AE705F03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10443104" y="493581"/>
            <a:ext cx="1293586" cy="1273416"/>
          </a:xfrm>
          <a:prstGeom prst="rect">
            <a:avLst/>
          </a:prstGeom>
        </p:spPr>
      </p:pic>
      <p:pic>
        <p:nvPicPr>
          <p:cNvPr id="4" name="08">
            <a:hlinkClick r:id="" action="ppaction://media"/>
            <a:extLst>
              <a:ext uri="{FF2B5EF4-FFF2-40B4-BE49-F238E27FC236}">
                <a16:creationId xmlns:a16="http://schemas.microsoft.com/office/drawing/2014/main" id="{43826C9C-547C-444F-BC0E-36A7EE0E0E0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5200" y="6968613"/>
            <a:ext cx="609600" cy="609600"/>
          </a:xfrm>
          <a:prstGeom prst="rect">
            <a:avLst/>
          </a:prstGeom>
        </p:spPr>
      </p:pic>
      <p:sp>
        <p:nvSpPr>
          <p:cNvPr id="5" name="Slide Number Placeholder 4">
            <a:extLst>
              <a:ext uri="{FF2B5EF4-FFF2-40B4-BE49-F238E27FC236}">
                <a16:creationId xmlns:a16="http://schemas.microsoft.com/office/drawing/2014/main" id="{CB6054C1-A25F-4E32-AC14-724BC27D9DC9}"/>
              </a:ext>
            </a:extLst>
          </p:cNvPr>
          <p:cNvSpPr>
            <a:spLocks noGrp="1"/>
          </p:cNvSpPr>
          <p:nvPr>
            <p:ph type="sldNum" sz="quarter" idx="12"/>
          </p:nvPr>
        </p:nvSpPr>
        <p:spPr/>
        <p:txBody>
          <a:bodyPr/>
          <a:lstStyle/>
          <a:p>
            <a:fld id="{73B1E1C0-2C06-40D2-B9F6-CA6DE24FAB17}" type="slidenum">
              <a:rPr lang="en-GB" smtClean="0"/>
              <a:t>8</a:t>
            </a:fld>
            <a:endParaRPr lang="en-GB"/>
          </a:p>
        </p:txBody>
      </p:sp>
    </p:spTree>
    <p:extLst>
      <p:ext uri="{BB962C8B-B14F-4D97-AF65-F5344CB8AC3E}">
        <p14:creationId xmlns:p14="http://schemas.microsoft.com/office/powerpoint/2010/main" val="1073809139"/>
      </p:ext>
    </p:extLst>
  </p:cSld>
  <p:clrMapOvr>
    <a:masterClrMapping/>
  </p:clrMapOvr>
  <mc:AlternateContent xmlns:mc="http://schemas.openxmlformats.org/markup-compatibility/2006" xmlns:p14="http://schemas.microsoft.com/office/powerpoint/2010/main">
    <mc:Choice Requires="p14">
      <p:transition spd="slow" p14:dur="2000" advClick="0" advTm="70000"/>
    </mc:Choice>
    <mc:Fallback xmlns="">
      <p:transition spd="slow" advClick="0" advTm="7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1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BCDF35-EE05-4FF2-8569-E0334DCA37D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731492" y="341744"/>
            <a:ext cx="4826356" cy="6243783"/>
          </a:xfrm>
          <a:prstGeom prst="rect">
            <a:avLst/>
          </a:prstGeom>
        </p:spPr>
      </p:pic>
      <p:sp>
        <p:nvSpPr>
          <p:cNvPr id="4" name="TextBox 3">
            <a:extLst>
              <a:ext uri="{FF2B5EF4-FFF2-40B4-BE49-F238E27FC236}">
                <a16:creationId xmlns:a16="http://schemas.microsoft.com/office/drawing/2014/main" id="{0CF94A7F-4325-41CF-AE3E-1D3A44984BCE}"/>
              </a:ext>
            </a:extLst>
          </p:cNvPr>
          <p:cNvSpPr txBox="1"/>
          <p:nvPr/>
        </p:nvSpPr>
        <p:spPr>
          <a:xfrm>
            <a:off x="969107" y="1227015"/>
            <a:ext cx="1461477" cy="2246769"/>
          </a:xfrm>
          <a:prstGeom prst="rect">
            <a:avLst/>
          </a:prstGeom>
          <a:noFill/>
          <a:ln w="28575">
            <a:solidFill>
              <a:srgbClr val="00B0F0"/>
            </a:solidFill>
          </a:ln>
        </p:spPr>
        <p:txBody>
          <a:bodyPr wrap="square" rtlCol="0">
            <a:spAutoFit/>
          </a:bodyPr>
          <a:lstStyle/>
          <a:p>
            <a:pPr algn="ctr"/>
            <a:r>
              <a:rPr lang="en-GB" sz="2800" dirty="0">
                <a:solidFill>
                  <a:schemeClr val="bg1"/>
                </a:solidFill>
              </a:rPr>
              <a:t>A Bogen</a:t>
            </a:r>
          </a:p>
          <a:p>
            <a:pPr algn="ctr"/>
            <a:r>
              <a:rPr lang="en-GB" sz="2800" dirty="0">
                <a:solidFill>
                  <a:schemeClr val="bg1"/>
                </a:solidFill>
              </a:rPr>
              <a:t>was</a:t>
            </a:r>
          </a:p>
          <a:p>
            <a:pPr algn="ctr"/>
            <a:r>
              <a:rPr lang="en-GB" sz="2800" dirty="0">
                <a:solidFill>
                  <a:schemeClr val="bg1"/>
                </a:solidFill>
              </a:rPr>
              <a:t>474mm x 369mm</a:t>
            </a:r>
          </a:p>
        </p:txBody>
      </p:sp>
      <p:grpSp>
        <p:nvGrpSpPr>
          <p:cNvPr id="7" name="Group 6">
            <a:extLst>
              <a:ext uri="{FF2B5EF4-FFF2-40B4-BE49-F238E27FC236}">
                <a16:creationId xmlns:a16="http://schemas.microsoft.com/office/drawing/2014/main" id="{4691D6B5-390D-410F-9427-6296400F95A2}"/>
              </a:ext>
            </a:extLst>
          </p:cNvPr>
          <p:cNvGrpSpPr/>
          <p:nvPr/>
        </p:nvGrpSpPr>
        <p:grpSpPr>
          <a:xfrm>
            <a:off x="9226062" y="1940928"/>
            <a:ext cx="2266461" cy="1992923"/>
            <a:chOff x="9226062" y="1940928"/>
            <a:chExt cx="2266461" cy="1992923"/>
          </a:xfrm>
        </p:grpSpPr>
        <p:sp>
          <p:nvSpPr>
            <p:cNvPr id="5" name="Thought Bubble: Cloud 4">
              <a:extLst>
                <a:ext uri="{FF2B5EF4-FFF2-40B4-BE49-F238E27FC236}">
                  <a16:creationId xmlns:a16="http://schemas.microsoft.com/office/drawing/2014/main" id="{B401243C-8C66-42D1-8741-D45014565755}"/>
                </a:ext>
              </a:extLst>
            </p:cNvPr>
            <p:cNvSpPr/>
            <p:nvPr/>
          </p:nvSpPr>
          <p:spPr>
            <a:xfrm>
              <a:off x="9226062" y="1940928"/>
              <a:ext cx="2266461" cy="199292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E6D684D0-6D11-4D2C-9848-D490690BB2C5}"/>
                </a:ext>
              </a:extLst>
            </p:cNvPr>
            <p:cNvSpPr txBox="1"/>
            <p:nvPr/>
          </p:nvSpPr>
          <p:spPr>
            <a:xfrm>
              <a:off x="9894278" y="2117969"/>
              <a:ext cx="930030" cy="1815882"/>
            </a:xfrm>
            <a:prstGeom prst="rect">
              <a:avLst/>
            </a:prstGeom>
            <a:noFill/>
          </p:spPr>
          <p:txBody>
            <a:bodyPr wrap="square" rtlCol="0">
              <a:spAutoFit/>
            </a:bodyPr>
            <a:lstStyle/>
            <a:p>
              <a:pPr algn="ctr"/>
              <a:r>
                <a:rPr lang="en-GB" sz="2800" b="1" dirty="0">
                  <a:solidFill>
                    <a:srgbClr val="FFFF00"/>
                  </a:solidFill>
                </a:rPr>
                <a:t>How big is this?</a:t>
              </a:r>
            </a:p>
          </p:txBody>
        </p:sp>
      </p:grpSp>
      <p:sp>
        <p:nvSpPr>
          <p:cNvPr id="2" name="Slide Number Placeholder 1">
            <a:extLst>
              <a:ext uri="{FF2B5EF4-FFF2-40B4-BE49-F238E27FC236}">
                <a16:creationId xmlns:a16="http://schemas.microsoft.com/office/drawing/2014/main" id="{995085FA-7119-44FF-9FB3-0B6892BE7BD1}"/>
              </a:ext>
            </a:extLst>
          </p:cNvPr>
          <p:cNvSpPr>
            <a:spLocks noGrp="1"/>
          </p:cNvSpPr>
          <p:nvPr>
            <p:ph type="sldNum" sz="quarter" idx="12"/>
          </p:nvPr>
        </p:nvSpPr>
        <p:spPr/>
        <p:txBody>
          <a:bodyPr/>
          <a:lstStyle/>
          <a:p>
            <a:fld id="{73B1E1C0-2C06-40D2-B9F6-CA6DE24FAB17}" type="slidenum">
              <a:rPr lang="en-GB" smtClean="0"/>
              <a:t>9</a:t>
            </a:fld>
            <a:endParaRPr lang="en-GB"/>
          </a:p>
        </p:txBody>
      </p:sp>
    </p:spTree>
    <p:extLst>
      <p:ext uri="{BB962C8B-B14F-4D97-AF65-F5344CB8AC3E}">
        <p14:creationId xmlns:p14="http://schemas.microsoft.com/office/powerpoint/2010/main" val="105480403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5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4187</TotalTime>
  <Words>4972</Words>
  <Application>Microsoft Office PowerPoint</Application>
  <PresentationFormat>Widescreen</PresentationFormat>
  <Paragraphs>441</Paragraphs>
  <Slides>49</Slides>
  <Notes>49</Notes>
  <HiddenSlides>0</HiddenSlides>
  <MMClips>40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49</vt:i4>
      </vt:variant>
    </vt:vector>
  </HeadingPairs>
  <TitlesOfParts>
    <vt:vector size="60" baseType="lpstr">
      <vt:lpstr>Arial</vt:lpstr>
      <vt:lpstr>Calibri</vt:lpstr>
      <vt:lpstr>Calibri Light</vt:lpstr>
      <vt:lpstr>Fraktur</vt:lpstr>
      <vt:lpstr>Gautami</vt:lpstr>
      <vt:lpstr>Lucida Handwriting</vt:lpstr>
      <vt:lpstr>Times New Roman</vt:lpstr>
      <vt:lpstr>Office Theme</vt:lpstr>
      <vt:lpstr>1_Office Theme</vt:lpstr>
      <vt:lpstr>2_Office Theme</vt:lpstr>
      <vt:lpstr>3_Office Theme</vt:lpstr>
      <vt:lpstr>Newspapers and the Austrian Post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Hg</dc:title>
  <dc:creator>andyz</dc:creator>
  <cp:lastModifiedBy>andyz</cp:lastModifiedBy>
  <cp:revision>368</cp:revision>
  <cp:lastPrinted>2026-05-02T10:35:56Z</cp:lastPrinted>
  <dcterms:created xsi:type="dcterms:W3CDTF">2024-08-18T09:52:22Z</dcterms:created>
  <dcterms:modified xsi:type="dcterms:W3CDTF">2026-05-03T09:16:22Z</dcterms:modified>
</cp:coreProperties>
</file>